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Default Extension="vml" ContentType="application/vnd.openxmlformats-officedocument.vmlDrawing"/>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Default Extension="wmf" ContentType="image/x-wmf"/>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50" r:id="rId1"/>
  </p:sldMasterIdLst>
  <p:notesMasterIdLst>
    <p:notesMasterId r:id="rId44"/>
  </p:notesMasterIdLst>
  <p:handoutMasterIdLst>
    <p:handoutMasterId r:id="rId45"/>
  </p:handoutMasterIdLst>
  <p:sldIdLst>
    <p:sldId id="273" r:id="rId2"/>
    <p:sldId id="277" r:id="rId3"/>
    <p:sldId id="278" r:id="rId4"/>
    <p:sldId id="276" r:id="rId5"/>
    <p:sldId id="279" r:id="rId6"/>
    <p:sldId id="305" r:id="rId7"/>
    <p:sldId id="301" r:id="rId8"/>
    <p:sldId id="302" r:id="rId9"/>
    <p:sldId id="291" r:id="rId10"/>
    <p:sldId id="292" r:id="rId11"/>
    <p:sldId id="297" r:id="rId12"/>
    <p:sldId id="303" r:id="rId13"/>
    <p:sldId id="274" r:id="rId14"/>
    <p:sldId id="290" r:id="rId15"/>
    <p:sldId id="275" r:id="rId16"/>
    <p:sldId id="313" r:id="rId17"/>
    <p:sldId id="312" r:id="rId18"/>
    <p:sldId id="314" r:id="rId19"/>
    <p:sldId id="315" r:id="rId20"/>
    <p:sldId id="316" r:id="rId21"/>
    <p:sldId id="317" r:id="rId22"/>
    <p:sldId id="306" r:id="rId23"/>
    <p:sldId id="299" r:id="rId24"/>
    <p:sldId id="280" r:id="rId25"/>
    <p:sldId id="281" r:id="rId26"/>
    <p:sldId id="282" r:id="rId27"/>
    <p:sldId id="283" r:id="rId28"/>
    <p:sldId id="309" r:id="rId29"/>
    <p:sldId id="310" r:id="rId30"/>
    <p:sldId id="300" r:id="rId31"/>
    <p:sldId id="307" r:id="rId32"/>
    <p:sldId id="308" r:id="rId33"/>
    <p:sldId id="285" r:id="rId34"/>
    <p:sldId id="304" r:id="rId35"/>
    <p:sldId id="318" r:id="rId36"/>
    <p:sldId id="320" r:id="rId37"/>
    <p:sldId id="319" r:id="rId38"/>
    <p:sldId id="298" r:id="rId39"/>
    <p:sldId id="293" r:id="rId40"/>
    <p:sldId id="294" r:id="rId41"/>
    <p:sldId id="295" r:id="rId42"/>
    <p:sldId id="289" r:id="rId43"/>
  </p:sldIdLst>
  <p:sldSz cx="9144000" cy="6858000" type="screen4x3"/>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003366"/>
    <a:srgbClr val="996600"/>
    <a:srgbClr val="FFFF00"/>
    <a:srgbClr val="0000FF"/>
    <a:srgbClr val="FF9900"/>
    <a:srgbClr val="FFFFCC"/>
    <a:srgbClr val="A50021"/>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90" d="100"/>
          <a:sy n="90" d="100"/>
        </p:scale>
        <p:origin x="-168" y="-108"/>
      </p:cViewPr>
      <p:guideLst>
        <p:guide orient="horz" pos="219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1588"/>
            <a:ext cx="3170238" cy="479426"/>
          </a:xfrm>
          <a:prstGeom prst="rect">
            <a:avLst/>
          </a:prstGeom>
          <a:noFill/>
          <a:ln w="9525">
            <a:noFill/>
            <a:miter lim="800000"/>
            <a:headEnd/>
            <a:tailEnd/>
          </a:ln>
          <a:effectLst/>
        </p:spPr>
        <p:txBody>
          <a:bodyPr vert="horz" wrap="square" lIns="19820" tIns="0" rIns="19820" bIns="0" numCol="1" anchor="t" anchorCtr="0" compatLnSpc="1">
            <a:prstTxWarp prst="textNoShape">
              <a:avLst/>
            </a:prstTxWarp>
          </a:bodyPr>
          <a:lstStyle>
            <a:lvl1pPr defTabSz="938213" eaLnBrk="0" hangingPunct="0">
              <a:defRPr sz="1000" i="1" smtClean="0"/>
            </a:lvl1pPr>
          </a:lstStyle>
          <a:p>
            <a:pPr>
              <a:defRPr/>
            </a:pPr>
            <a:endParaRPr lang="en-US"/>
          </a:p>
        </p:txBody>
      </p:sp>
      <p:sp>
        <p:nvSpPr>
          <p:cNvPr id="3075" name="Rectangle 3"/>
          <p:cNvSpPr>
            <a:spLocks noGrp="1" noChangeArrowheads="1"/>
          </p:cNvSpPr>
          <p:nvPr>
            <p:ph type="dt" sz="quarter" idx="1"/>
          </p:nvPr>
        </p:nvSpPr>
        <p:spPr bwMode="auto">
          <a:xfrm>
            <a:off x="4144963" y="-1588"/>
            <a:ext cx="3170237" cy="479426"/>
          </a:xfrm>
          <a:prstGeom prst="rect">
            <a:avLst/>
          </a:prstGeom>
          <a:noFill/>
          <a:ln w="9525">
            <a:noFill/>
            <a:miter lim="800000"/>
            <a:headEnd/>
            <a:tailEnd/>
          </a:ln>
          <a:effectLst/>
        </p:spPr>
        <p:txBody>
          <a:bodyPr vert="horz" wrap="square" lIns="19820" tIns="0" rIns="19820" bIns="0" numCol="1" anchor="t" anchorCtr="0" compatLnSpc="1">
            <a:prstTxWarp prst="textNoShape">
              <a:avLst/>
            </a:prstTxWarp>
          </a:bodyPr>
          <a:lstStyle>
            <a:lvl1pPr algn="r" defTabSz="938213" eaLnBrk="0" hangingPunct="0">
              <a:defRPr sz="1000" i="1" smtClean="0"/>
            </a:lvl1pPr>
          </a:lstStyle>
          <a:p>
            <a:pPr>
              <a:defRPr/>
            </a:pPr>
            <a:endParaRPr lang="en-US"/>
          </a:p>
        </p:txBody>
      </p:sp>
      <p:sp>
        <p:nvSpPr>
          <p:cNvPr id="3076" name="Rectangle 4"/>
          <p:cNvSpPr>
            <a:spLocks noGrp="1" noChangeArrowheads="1"/>
          </p:cNvSpPr>
          <p:nvPr>
            <p:ph type="ftr" sz="quarter" idx="2"/>
          </p:nvPr>
        </p:nvSpPr>
        <p:spPr bwMode="auto">
          <a:xfrm>
            <a:off x="0" y="9123363"/>
            <a:ext cx="3170238" cy="479425"/>
          </a:xfrm>
          <a:prstGeom prst="rect">
            <a:avLst/>
          </a:prstGeom>
          <a:noFill/>
          <a:ln w="9525">
            <a:noFill/>
            <a:miter lim="800000"/>
            <a:headEnd/>
            <a:tailEnd/>
          </a:ln>
          <a:effectLst/>
        </p:spPr>
        <p:txBody>
          <a:bodyPr vert="horz" wrap="square" lIns="19820" tIns="0" rIns="19820" bIns="0" numCol="1" anchor="b" anchorCtr="0" compatLnSpc="1">
            <a:prstTxWarp prst="textNoShape">
              <a:avLst/>
            </a:prstTxWarp>
          </a:bodyPr>
          <a:lstStyle>
            <a:lvl1pPr defTabSz="938213" eaLnBrk="0" hangingPunct="0">
              <a:defRPr sz="1000" i="1" smtClean="0"/>
            </a:lvl1pPr>
          </a:lstStyle>
          <a:p>
            <a:pPr>
              <a:defRPr/>
            </a:pPr>
            <a:endParaRPr lang="en-US"/>
          </a:p>
        </p:txBody>
      </p:sp>
      <p:sp>
        <p:nvSpPr>
          <p:cNvPr id="3077" name="Rectangle 5"/>
          <p:cNvSpPr>
            <a:spLocks noGrp="1" noChangeArrowheads="1"/>
          </p:cNvSpPr>
          <p:nvPr>
            <p:ph type="sldNum" sz="quarter" idx="3"/>
          </p:nvPr>
        </p:nvSpPr>
        <p:spPr bwMode="auto">
          <a:xfrm>
            <a:off x="4144963" y="9123363"/>
            <a:ext cx="3170237" cy="479425"/>
          </a:xfrm>
          <a:prstGeom prst="rect">
            <a:avLst/>
          </a:prstGeom>
          <a:noFill/>
          <a:ln w="9525">
            <a:noFill/>
            <a:miter lim="800000"/>
            <a:headEnd/>
            <a:tailEnd/>
          </a:ln>
          <a:effectLst/>
        </p:spPr>
        <p:txBody>
          <a:bodyPr vert="horz" wrap="square" lIns="19820" tIns="0" rIns="19820" bIns="0" numCol="1" anchor="b" anchorCtr="0" compatLnSpc="1">
            <a:prstTxWarp prst="textNoShape">
              <a:avLst/>
            </a:prstTxWarp>
          </a:bodyPr>
          <a:lstStyle>
            <a:lvl1pPr algn="r" defTabSz="938213" eaLnBrk="0" hangingPunct="0">
              <a:defRPr sz="1000" i="1" smtClean="0"/>
            </a:lvl1pPr>
          </a:lstStyle>
          <a:p>
            <a:pPr>
              <a:defRPr/>
            </a:pPr>
            <a:fld id="{5F151B82-608D-4EED-98FC-5C7500C24476}"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1588"/>
            <a:ext cx="3170238" cy="479426"/>
          </a:xfrm>
          <a:prstGeom prst="rect">
            <a:avLst/>
          </a:prstGeom>
          <a:noFill/>
          <a:ln w="9525">
            <a:noFill/>
            <a:miter lim="800000"/>
            <a:headEnd/>
            <a:tailEnd/>
          </a:ln>
          <a:effectLst/>
        </p:spPr>
        <p:txBody>
          <a:bodyPr vert="horz" wrap="square" lIns="19820" tIns="0" rIns="19820" bIns="0" numCol="1" anchor="t" anchorCtr="0" compatLnSpc="1">
            <a:prstTxWarp prst="textNoShape">
              <a:avLst/>
            </a:prstTxWarp>
          </a:bodyPr>
          <a:lstStyle>
            <a:lvl1pPr defTabSz="938213" eaLnBrk="0" hangingPunct="0">
              <a:defRPr sz="1000" i="1" smtClean="0"/>
            </a:lvl1pPr>
          </a:lstStyle>
          <a:p>
            <a:pPr>
              <a:defRPr/>
            </a:pPr>
            <a:endParaRPr lang="en-US"/>
          </a:p>
        </p:txBody>
      </p:sp>
      <p:sp>
        <p:nvSpPr>
          <p:cNvPr id="2051" name="Rectangle 3"/>
          <p:cNvSpPr>
            <a:spLocks noGrp="1" noChangeArrowheads="1"/>
          </p:cNvSpPr>
          <p:nvPr>
            <p:ph type="dt" idx="1"/>
          </p:nvPr>
        </p:nvSpPr>
        <p:spPr bwMode="auto">
          <a:xfrm>
            <a:off x="4144963" y="-1588"/>
            <a:ext cx="3170237" cy="479426"/>
          </a:xfrm>
          <a:prstGeom prst="rect">
            <a:avLst/>
          </a:prstGeom>
          <a:noFill/>
          <a:ln w="9525">
            <a:noFill/>
            <a:miter lim="800000"/>
            <a:headEnd/>
            <a:tailEnd/>
          </a:ln>
          <a:effectLst/>
        </p:spPr>
        <p:txBody>
          <a:bodyPr vert="horz" wrap="square" lIns="19820" tIns="0" rIns="19820" bIns="0" numCol="1" anchor="t" anchorCtr="0" compatLnSpc="1">
            <a:prstTxWarp prst="textNoShape">
              <a:avLst/>
            </a:prstTxWarp>
          </a:bodyPr>
          <a:lstStyle>
            <a:lvl1pPr algn="r" defTabSz="938213" eaLnBrk="0" hangingPunct="0">
              <a:defRPr sz="1000" i="1" smtClean="0"/>
            </a:lvl1pPr>
          </a:lstStyle>
          <a:p>
            <a:pPr>
              <a:defRPr/>
            </a:pPr>
            <a:endParaRPr lang="en-US"/>
          </a:p>
        </p:txBody>
      </p:sp>
      <p:sp>
        <p:nvSpPr>
          <p:cNvPr id="2052" name="Rectangle 4"/>
          <p:cNvSpPr>
            <a:spLocks noGrp="1" noChangeArrowheads="1"/>
          </p:cNvSpPr>
          <p:nvPr>
            <p:ph type="ftr" sz="quarter" idx="4"/>
          </p:nvPr>
        </p:nvSpPr>
        <p:spPr bwMode="auto">
          <a:xfrm>
            <a:off x="0" y="9123363"/>
            <a:ext cx="3170238" cy="479425"/>
          </a:xfrm>
          <a:prstGeom prst="rect">
            <a:avLst/>
          </a:prstGeom>
          <a:noFill/>
          <a:ln w="9525">
            <a:noFill/>
            <a:miter lim="800000"/>
            <a:headEnd/>
            <a:tailEnd/>
          </a:ln>
          <a:effectLst/>
        </p:spPr>
        <p:txBody>
          <a:bodyPr vert="horz" wrap="square" lIns="19820" tIns="0" rIns="19820" bIns="0" numCol="1" anchor="b" anchorCtr="0" compatLnSpc="1">
            <a:prstTxWarp prst="textNoShape">
              <a:avLst/>
            </a:prstTxWarp>
          </a:bodyPr>
          <a:lstStyle>
            <a:lvl1pPr defTabSz="938213" eaLnBrk="0" hangingPunct="0">
              <a:defRPr sz="1000" i="1" smtClean="0"/>
            </a:lvl1pPr>
          </a:lstStyle>
          <a:p>
            <a:pPr>
              <a:defRPr/>
            </a:pPr>
            <a:endParaRPr lang="en-US"/>
          </a:p>
        </p:txBody>
      </p:sp>
      <p:sp>
        <p:nvSpPr>
          <p:cNvPr id="2053" name="Rectangle 5"/>
          <p:cNvSpPr>
            <a:spLocks noGrp="1" noChangeArrowheads="1"/>
          </p:cNvSpPr>
          <p:nvPr>
            <p:ph type="sldNum" sz="quarter" idx="5"/>
          </p:nvPr>
        </p:nvSpPr>
        <p:spPr bwMode="auto">
          <a:xfrm>
            <a:off x="4144963" y="9123363"/>
            <a:ext cx="3170237" cy="479425"/>
          </a:xfrm>
          <a:prstGeom prst="rect">
            <a:avLst/>
          </a:prstGeom>
          <a:noFill/>
          <a:ln w="9525">
            <a:noFill/>
            <a:miter lim="800000"/>
            <a:headEnd/>
            <a:tailEnd/>
          </a:ln>
          <a:effectLst/>
        </p:spPr>
        <p:txBody>
          <a:bodyPr vert="horz" wrap="square" lIns="19820" tIns="0" rIns="19820" bIns="0" numCol="1" anchor="b" anchorCtr="0" compatLnSpc="1">
            <a:prstTxWarp prst="textNoShape">
              <a:avLst/>
            </a:prstTxWarp>
          </a:bodyPr>
          <a:lstStyle>
            <a:lvl1pPr algn="r" defTabSz="938213" eaLnBrk="0" hangingPunct="0">
              <a:defRPr sz="1000" i="1" smtClean="0"/>
            </a:lvl1pPr>
          </a:lstStyle>
          <a:p>
            <a:pPr>
              <a:defRPr/>
            </a:pPr>
            <a:fld id="{375D3F45-D1B5-4BBC-AAC1-5F1B537491F9}" type="slidenum">
              <a:rPr lang="en-US"/>
              <a:pPr>
                <a:defRPr/>
              </a:pPr>
              <a:t>‹#›</a:t>
            </a:fld>
            <a:endParaRPr lang="en-US"/>
          </a:p>
        </p:txBody>
      </p:sp>
      <p:sp>
        <p:nvSpPr>
          <p:cNvPr id="2054" name="Rectangle 6"/>
          <p:cNvSpPr>
            <a:spLocks noGrp="1" noChangeArrowheads="1"/>
          </p:cNvSpPr>
          <p:nvPr>
            <p:ph type="body" sz="quarter" idx="3"/>
          </p:nvPr>
        </p:nvSpPr>
        <p:spPr bwMode="auto">
          <a:xfrm>
            <a:off x="977900" y="4560888"/>
            <a:ext cx="5359400" cy="4318000"/>
          </a:xfrm>
          <a:prstGeom prst="rect">
            <a:avLst/>
          </a:prstGeom>
          <a:noFill/>
          <a:ln w="9525">
            <a:noFill/>
            <a:miter lim="800000"/>
            <a:headEnd/>
            <a:tailEnd/>
          </a:ln>
          <a:effectLst/>
        </p:spPr>
        <p:txBody>
          <a:bodyPr vert="horz" wrap="square" lIns="95796" tIns="47899" rIns="95796" bIns="4789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8679" name="Rectangle 7"/>
          <p:cNvSpPr>
            <a:spLocks noGrp="1" noRot="1" noChangeAspect="1" noChangeArrowheads="1" noTextEdit="1"/>
          </p:cNvSpPr>
          <p:nvPr>
            <p:ph type="sldImg" idx="2"/>
          </p:nvPr>
        </p:nvSpPr>
        <p:spPr bwMode="auto">
          <a:xfrm>
            <a:off x="1276350" y="736600"/>
            <a:ext cx="4764088" cy="3573463"/>
          </a:xfrm>
          <a:prstGeom prst="rect">
            <a:avLst/>
          </a:prstGeom>
          <a:noFill/>
          <a:ln w="12700">
            <a:solidFill>
              <a:schemeClr val="tx1"/>
            </a:solidFill>
            <a:miter lim="800000"/>
            <a:headEnd/>
            <a:tailEnd/>
          </a:ln>
        </p:spPr>
      </p:sp>
    </p:spTree>
  </p:cSld>
  <p:clrMap bg1="lt1" tx1="dk1" bg2="lt2" tx2="dk2" accent1="accent1" accent2="accent2" accent3="accent3" accent4="accent4" accent5="accent5" accent6="accent6" hlink="hlink" folHlink="folHlink"/>
  <p:notesStyle>
    <a:lvl1pPr algn="l" defTabSz="900113" rtl="0" eaLnBrk="0" fontAlgn="base" hangingPunct="0">
      <a:spcBef>
        <a:spcPct val="30000"/>
      </a:spcBef>
      <a:spcAft>
        <a:spcPct val="0"/>
      </a:spcAft>
      <a:defRPr sz="1200" kern="1200">
        <a:solidFill>
          <a:schemeClr val="tx1"/>
        </a:solidFill>
        <a:latin typeface="Arial" charset="0"/>
        <a:ea typeface="+mn-ea"/>
        <a:cs typeface="+mn-cs"/>
      </a:defRPr>
    </a:lvl1pPr>
    <a:lvl2pPr marL="454025" algn="l" defTabSz="900113" rtl="0" eaLnBrk="0" fontAlgn="base" hangingPunct="0">
      <a:spcBef>
        <a:spcPct val="30000"/>
      </a:spcBef>
      <a:spcAft>
        <a:spcPct val="0"/>
      </a:spcAft>
      <a:defRPr sz="1200" kern="1200">
        <a:solidFill>
          <a:schemeClr val="tx1"/>
        </a:solidFill>
        <a:latin typeface="Arial" charset="0"/>
        <a:ea typeface="+mn-ea"/>
        <a:cs typeface="+mn-cs"/>
      </a:defRPr>
    </a:lvl2pPr>
    <a:lvl3pPr marL="906463" algn="l" defTabSz="900113" rtl="0" eaLnBrk="0" fontAlgn="base" hangingPunct="0">
      <a:spcBef>
        <a:spcPct val="30000"/>
      </a:spcBef>
      <a:spcAft>
        <a:spcPct val="0"/>
      </a:spcAft>
      <a:defRPr sz="1200" kern="1200">
        <a:solidFill>
          <a:schemeClr val="tx1"/>
        </a:solidFill>
        <a:latin typeface="Arial" charset="0"/>
        <a:ea typeface="+mn-ea"/>
        <a:cs typeface="+mn-cs"/>
      </a:defRPr>
    </a:lvl3pPr>
    <a:lvl4pPr marL="1358900" algn="l" defTabSz="900113" rtl="0" eaLnBrk="0" fontAlgn="base" hangingPunct="0">
      <a:spcBef>
        <a:spcPct val="30000"/>
      </a:spcBef>
      <a:spcAft>
        <a:spcPct val="0"/>
      </a:spcAft>
      <a:defRPr sz="1200" kern="1200">
        <a:solidFill>
          <a:schemeClr val="tx1"/>
        </a:solidFill>
        <a:latin typeface="Arial" charset="0"/>
        <a:ea typeface="+mn-ea"/>
        <a:cs typeface="+mn-cs"/>
      </a:defRPr>
    </a:lvl4pPr>
    <a:lvl5pPr marL="1812925" algn="l" defTabSz="900113"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type="sldNum" sz="quarter" idx="5"/>
          </p:nvPr>
        </p:nvSpPr>
        <p:spPr>
          <a:noFill/>
        </p:spPr>
        <p:txBody>
          <a:bodyPr/>
          <a:lstStyle/>
          <a:p>
            <a:fld id="{EEBB3A0F-8FB2-4E6F-B300-10C3453D41C4}" type="slidenum">
              <a:rPr lang="en-US"/>
              <a:pPr/>
              <a:t>1</a:t>
            </a:fld>
            <a:endParaRPr lang="en-US"/>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5"/>
          <p:cNvSpPr>
            <a:spLocks noGrp="1" noChangeArrowheads="1"/>
          </p:cNvSpPr>
          <p:nvPr>
            <p:ph type="sldNum" sz="quarter" idx="5"/>
          </p:nvPr>
        </p:nvSpPr>
        <p:spPr>
          <a:noFill/>
        </p:spPr>
        <p:txBody>
          <a:bodyPr/>
          <a:lstStyle/>
          <a:p>
            <a:fld id="{3C4625C2-2B16-4963-A6D6-2A094B706247}" type="slidenum">
              <a:rPr lang="en-US"/>
              <a:pPr/>
              <a:t>10</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5"/>
          <p:cNvSpPr>
            <a:spLocks noGrp="1" noChangeArrowheads="1"/>
          </p:cNvSpPr>
          <p:nvPr>
            <p:ph type="sldNum" sz="quarter" idx="5"/>
          </p:nvPr>
        </p:nvSpPr>
        <p:spPr>
          <a:noFill/>
        </p:spPr>
        <p:txBody>
          <a:bodyPr/>
          <a:lstStyle/>
          <a:p>
            <a:fld id="{55D1E3A0-1CD4-485F-864E-B9A5A4DFA3B9}" type="slidenum">
              <a:rPr lang="en-US"/>
              <a:pPr/>
              <a:t>11</a:t>
            </a:fld>
            <a:endParaRPr lang="en-US"/>
          </a:p>
        </p:txBody>
      </p:sp>
      <p:sp>
        <p:nvSpPr>
          <p:cNvPr id="36867" name="Rectangle 2"/>
          <p:cNvSpPr>
            <a:spLocks noGrp="1" noRot="1" noChangeAspect="1" noChangeArrowheads="1" noTextEdit="1"/>
          </p:cNvSpPr>
          <p:nvPr>
            <p:ph type="sldImg"/>
          </p:nvPr>
        </p:nvSpPr>
        <p:spPr>
          <a:ln/>
        </p:spPr>
      </p:sp>
      <p:sp>
        <p:nvSpPr>
          <p:cNvPr id="3686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75D3F45-D1B5-4BBC-AAC1-5F1B537491F9}" type="slidenum">
              <a:rPr lang="en-US" smtClean="0"/>
              <a:pPr>
                <a:defRPr/>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5"/>
          <p:cNvSpPr>
            <a:spLocks noGrp="1" noChangeArrowheads="1"/>
          </p:cNvSpPr>
          <p:nvPr>
            <p:ph type="sldNum" sz="quarter" idx="5"/>
          </p:nvPr>
        </p:nvSpPr>
        <p:spPr>
          <a:noFill/>
        </p:spPr>
        <p:txBody>
          <a:bodyPr/>
          <a:lstStyle/>
          <a:p>
            <a:fld id="{B2A8A2E7-7F16-450A-9F56-AC993739E8EE}" type="slidenum">
              <a:rPr lang="en-US"/>
              <a:pPr/>
              <a:t>13</a:t>
            </a:fld>
            <a:endParaRPr lang="en-US"/>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Grp="1" noChangeArrowheads="1"/>
          </p:cNvSpPr>
          <p:nvPr>
            <p:ph type="sldNum" sz="quarter" idx="5"/>
          </p:nvPr>
        </p:nvSpPr>
        <p:spPr>
          <a:noFill/>
        </p:spPr>
        <p:txBody>
          <a:bodyPr/>
          <a:lstStyle/>
          <a:p>
            <a:fld id="{4C8FFDAC-4085-484C-B47E-961F6A1E0016}" type="slidenum">
              <a:rPr lang="en-US"/>
              <a:pPr/>
              <a:t>14</a:t>
            </a:fld>
            <a:endParaRPr lang="en-US"/>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5"/>
          <p:cNvSpPr>
            <a:spLocks noGrp="1" noChangeArrowheads="1"/>
          </p:cNvSpPr>
          <p:nvPr>
            <p:ph type="sldNum" sz="quarter" idx="5"/>
          </p:nvPr>
        </p:nvSpPr>
        <p:spPr>
          <a:noFill/>
        </p:spPr>
        <p:txBody>
          <a:bodyPr/>
          <a:lstStyle/>
          <a:p>
            <a:fld id="{54CAA6BB-7FA2-4A28-91EF-4A5077D2B923}" type="slidenum">
              <a:rPr lang="en-US"/>
              <a:pPr/>
              <a:t>15</a:t>
            </a:fld>
            <a:endParaRPr lang="en-US"/>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sldNum" sz="quarter" idx="5"/>
          </p:nvPr>
        </p:nvSpPr>
        <p:spPr>
          <a:noFill/>
        </p:spPr>
        <p:txBody>
          <a:bodyPr/>
          <a:lstStyle/>
          <a:p>
            <a:fld id="{FCE5A9F5-4799-4669-A42E-00502717EF7A}" type="slidenum">
              <a:rPr lang="en-US"/>
              <a:pPr/>
              <a:t>16</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sldNum" sz="quarter" idx="5"/>
          </p:nvPr>
        </p:nvSpPr>
        <p:spPr>
          <a:noFill/>
        </p:spPr>
        <p:txBody>
          <a:bodyPr/>
          <a:lstStyle/>
          <a:p>
            <a:fld id="{FCE5A9F5-4799-4669-A42E-00502717EF7A}" type="slidenum">
              <a:rPr lang="en-US"/>
              <a:pPr/>
              <a:t>17</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sldNum" sz="quarter" idx="5"/>
          </p:nvPr>
        </p:nvSpPr>
        <p:spPr>
          <a:noFill/>
        </p:spPr>
        <p:txBody>
          <a:bodyPr/>
          <a:lstStyle/>
          <a:p>
            <a:fld id="{FCE5A9F5-4799-4669-A42E-00502717EF7A}" type="slidenum">
              <a:rPr lang="en-US"/>
              <a:pPr/>
              <a:t>18</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75D3F45-D1B5-4BBC-AAC1-5F1B537491F9}"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5"/>
          <p:cNvSpPr>
            <a:spLocks noGrp="1" noChangeArrowheads="1"/>
          </p:cNvSpPr>
          <p:nvPr>
            <p:ph type="sldNum" sz="quarter" idx="5"/>
          </p:nvPr>
        </p:nvSpPr>
        <p:spPr>
          <a:noFill/>
        </p:spPr>
        <p:txBody>
          <a:bodyPr/>
          <a:lstStyle/>
          <a:p>
            <a:fld id="{BE49138E-E8C1-4720-A885-1F34D0F939AA}" type="slidenum">
              <a:rPr lang="en-US"/>
              <a:pPr/>
              <a:t>2</a:t>
            </a:fld>
            <a:endParaRPr lang="en-US"/>
          </a:p>
        </p:txBody>
      </p:sp>
      <p:sp>
        <p:nvSpPr>
          <p:cNvPr id="30723" name="Rectangle 2"/>
          <p:cNvSpPr>
            <a:spLocks noGrp="1" noRot="1" noChangeAspect="1" noChangeArrowheads="1" noTextEdit="1"/>
          </p:cNvSpPr>
          <p:nvPr>
            <p:ph type="sldImg"/>
          </p:nvPr>
        </p:nvSpPr>
        <p:spPr>
          <a:ln/>
        </p:spPr>
      </p:sp>
      <p:sp>
        <p:nvSpPr>
          <p:cNvPr id="3072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75D3F45-D1B5-4BBC-AAC1-5F1B537491F9}" type="slidenum">
              <a:rPr lang="en-US" smtClean="0"/>
              <a:pPr>
                <a:defRPr/>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75D3F45-D1B5-4BBC-AAC1-5F1B537491F9}"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sldNum" sz="quarter" idx="5"/>
          </p:nvPr>
        </p:nvSpPr>
        <p:spPr>
          <a:noFill/>
        </p:spPr>
        <p:txBody>
          <a:bodyPr/>
          <a:lstStyle/>
          <a:p>
            <a:fld id="{FCE5A9F5-4799-4669-A42E-00502717EF7A}" type="slidenum">
              <a:rPr lang="en-US"/>
              <a:pPr/>
              <a:t>22</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5"/>
          <p:cNvSpPr>
            <a:spLocks noGrp="1" noChangeArrowheads="1"/>
          </p:cNvSpPr>
          <p:nvPr>
            <p:ph type="sldNum" sz="quarter" idx="5"/>
          </p:nvPr>
        </p:nvSpPr>
        <p:spPr>
          <a:noFill/>
        </p:spPr>
        <p:txBody>
          <a:bodyPr/>
          <a:lstStyle/>
          <a:p>
            <a:fld id="{FCE5A9F5-4799-4669-A42E-00502717EF7A}" type="slidenum">
              <a:rPr lang="en-US"/>
              <a:pPr/>
              <a:t>23</a:t>
            </a:fld>
            <a:endParaRPr lang="en-US"/>
          </a:p>
        </p:txBody>
      </p:sp>
      <p:sp>
        <p:nvSpPr>
          <p:cNvPr id="45059" name="Rectangle 2"/>
          <p:cNvSpPr>
            <a:spLocks noGrp="1" noRot="1" noChangeAspect="1" noChangeArrowheads="1" noTextEdit="1"/>
          </p:cNvSpPr>
          <p:nvPr>
            <p:ph type="sldImg"/>
          </p:nvPr>
        </p:nvSpPr>
        <p:spPr>
          <a:ln/>
        </p:spPr>
      </p:sp>
      <p:sp>
        <p:nvSpPr>
          <p:cNvPr id="4506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5"/>
          <p:cNvSpPr>
            <a:spLocks noGrp="1" noChangeArrowheads="1"/>
          </p:cNvSpPr>
          <p:nvPr>
            <p:ph type="sldNum" sz="quarter" idx="5"/>
          </p:nvPr>
        </p:nvSpPr>
        <p:spPr>
          <a:noFill/>
        </p:spPr>
        <p:txBody>
          <a:bodyPr/>
          <a:lstStyle/>
          <a:p>
            <a:fld id="{96660A90-3146-4A30-B8F5-26A5863FC937}" type="slidenum">
              <a:rPr lang="en-US"/>
              <a:pPr/>
              <a:t>24</a:t>
            </a:fld>
            <a:endParaRPr lang="en-US"/>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5"/>
          <p:cNvSpPr>
            <a:spLocks noGrp="1" noChangeArrowheads="1"/>
          </p:cNvSpPr>
          <p:nvPr>
            <p:ph type="sldNum" sz="quarter" idx="5"/>
          </p:nvPr>
        </p:nvSpPr>
        <p:spPr>
          <a:noFill/>
        </p:spPr>
        <p:txBody>
          <a:bodyPr/>
          <a:lstStyle/>
          <a:p>
            <a:fld id="{EF087918-B968-4F40-8EA1-F4612F150B16}" type="slidenum">
              <a:rPr lang="en-US"/>
              <a:pPr/>
              <a:t>25</a:t>
            </a:fld>
            <a:endParaRPr lang="en-US"/>
          </a:p>
        </p:txBody>
      </p:sp>
      <p:sp>
        <p:nvSpPr>
          <p:cNvPr id="47107" name="Rectangle 2"/>
          <p:cNvSpPr>
            <a:spLocks noGrp="1" noRot="1" noChangeAspect="1" noChangeArrowheads="1" noTextEdit="1"/>
          </p:cNvSpPr>
          <p:nvPr>
            <p:ph type="sldImg"/>
          </p:nvPr>
        </p:nvSpPr>
        <p:spPr>
          <a:ln/>
        </p:spPr>
      </p:sp>
      <p:sp>
        <p:nvSpPr>
          <p:cNvPr id="4710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p:cNvSpPr>
            <a:spLocks noGrp="1" noChangeArrowheads="1"/>
          </p:cNvSpPr>
          <p:nvPr>
            <p:ph type="sldNum" sz="quarter" idx="5"/>
          </p:nvPr>
        </p:nvSpPr>
        <p:spPr>
          <a:noFill/>
        </p:spPr>
        <p:txBody>
          <a:bodyPr/>
          <a:lstStyle/>
          <a:p>
            <a:fld id="{A803F2B4-C019-43BE-B862-C8342A52DE74}" type="slidenum">
              <a:rPr lang="en-US"/>
              <a:pPr/>
              <a:t>26</a:t>
            </a:fld>
            <a:endParaRPr lang="en-US"/>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sldNum" sz="quarter" idx="5"/>
          </p:nvPr>
        </p:nvSpPr>
        <p:spPr>
          <a:noFill/>
        </p:spPr>
        <p:txBody>
          <a:bodyPr/>
          <a:lstStyle/>
          <a:p>
            <a:fld id="{F6E00440-6F7E-4F3F-B826-95582F5DAC9E}" type="slidenum">
              <a:rPr lang="en-US"/>
              <a:pPr/>
              <a:t>27</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5"/>
          <p:cNvSpPr>
            <a:spLocks noGrp="1" noChangeArrowheads="1"/>
          </p:cNvSpPr>
          <p:nvPr>
            <p:ph type="sldNum" sz="quarter" idx="5"/>
          </p:nvPr>
        </p:nvSpPr>
        <p:spPr>
          <a:noFill/>
        </p:spPr>
        <p:txBody>
          <a:bodyPr/>
          <a:lstStyle/>
          <a:p>
            <a:fld id="{F6E00440-6F7E-4F3F-B826-95582F5DAC9E}" type="slidenum">
              <a:rPr lang="en-US"/>
              <a:pPr/>
              <a:t>28</a:t>
            </a:fld>
            <a:endParaRPr lang="en-US"/>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75D3F45-D1B5-4BBC-AAC1-5F1B537491F9}"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5"/>
          <p:cNvSpPr>
            <a:spLocks noGrp="1" noChangeArrowheads="1"/>
          </p:cNvSpPr>
          <p:nvPr>
            <p:ph type="sldNum" sz="quarter" idx="5"/>
          </p:nvPr>
        </p:nvSpPr>
        <p:spPr>
          <a:noFill/>
        </p:spPr>
        <p:txBody>
          <a:bodyPr/>
          <a:lstStyle/>
          <a:p>
            <a:fld id="{FAB01C50-8EA0-4FFA-B4D9-32C11ADBF9FF}" type="slidenum">
              <a:rPr lang="en-US"/>
              <a:pPr/>
              <a:t>3</a:t>
            </a:fld>
            <a:endParaRPr lang="en-US"/>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sldNum" sz="quarter" idx="5"/>
          </p:nvPr>
        </p:nvSpPr>
        <p:spPr>
          <a:noFill/>
        </p:spPr>
        <p:txBody>
          <a:bodyPr/>
          <a:lstStyle/>
          <a:p>
            <a:fld id="{101CE2E3-8A27-49AD-93E3-EE25498E576B}" type="slidenum">
              <a:rPr lang="en-US"/>
              <a:pPr/>
              <a:t>30</a:t>
            </a:fld>
            <a:endParaRPr lang="en-US"/>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5"/>
          <p:cNvSpPr>
            <a:spLocks noGrp="1" noChangeArrowheads="1"/>
          </p:cNvSpPr>
          <p:nvPr>
            <p:ph type="sldNum" sz="quarter" idx="5"/>
          </p:nvPr>
        </p:nvSpPr>
        <p:spPr>
          <a:noFill/>
        </p:spPr>
        <p:txBody>
          <a:bodyPr/>
          <a:lstStyle/>
          <a:p>
            <a:fld id="{3BE874C1-0C4C-4C2B-A131-6FE24DFACB57}" type="slidenum">
              <a:rPr lang="en-US"/>
              <a:pPr/>
              <a:t>31</a:t>
            </a:fld>
            <a:endParaRPr lang="en-US"/>
          </a:p>
        </p:txBody>
      </p:sp>
      <p:sp>
        <p:nvSpPr>
          <p:cNvPr id="51203" name="Rectangle 2"/>
          <p:cNvSpPr>
            <a:spLocks noGrp="1" noRot="1" noChangeAspect="1" noChangeArrowheads="1" noTextEdit="1"/>
          </p:cNvSpPr>
          <p:nvPr>
            <p:ph type="sldImg"/>
          </p:nvPr>
        </p:nvSpPr>
        <p:spPr>
          <a:ln/>
        </p:spPr>
      </p:sp>
      <p:sp>
        <p:nvSpPr>
          <p:cNvPr id="5120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sldNum" sz="quarter" idx="5"/>
          </p:nvPr>
        </p:nvSpPr>
        <p:spPr>
          <a:noFill/>
        </p:spPr>
        <p:txBody>
          <a:bodyPr/>
          <a:lstStyle/>
          <a:p>
            <a:fld id="{69A15168-AEFD-4F72-9670-E0D97FA0C6B0}" type="slidenum">
              <a:rPr lang="en-US"/>
              <a:pPr/>
              <a:t>32</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5"/>
          <p:cNvSpPr>
            <a:spLocks noGrp="1" noChangeArrowheads="1"/>
          </p:cNvSpPr>
          <p:nvPr>
            <p:ph type="sldNum" sz="quarter" idx="5"/>
          </p:nvPr>
        </p:nvSpPr>
        <p:spPr>
          <a:noFill/>
        </p:spPr>
        <p:txBody>
          <a:bodyPr/>
          <a:lstStyle/>
          <a:p>
            <a:fld id="{69A15168-AEFD-4F72-9670-E0D97FA0C6B0}" type="slidenum">
              <a:rPr lang="en-US"/>
              <a:pPr/>
              <a:t>33</a:t>
            </a:fld>
            <a:endParaRPr lang="en-US"/>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75D3F45-D1B5-4BBC-AAC1-5F1B537491F9}" type="slidenum">
              <a:rPr lang="en-US" smtClean="0"/>
              <a:pPr>
                <a:defRPr/>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75D3F45-D1B5-4BBC-AAC1-5F1B537491F9}" type="slidenum">
              <a:rPr lang="en-US" smtClean="0"/>
              <a:pPr>
                <a:defRPr/>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75D3F45-D1B5-4BBC-AAC1-5F1B537491F9}"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75D3F45-D1B5-4BBC-AAC1-5F1B537491F9}" type="slidenum">
              <a:rPr lang="en-US" smtClean="0"/>
              <a:pPr>
                <a:defRPr/>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5"/>
          <p:cNvSpPr>
            <a:spLocks noGrp="1" noChangeArrowheads="1"/>
          </p:cNvSpPr>
          <p:nvPr>
            <p:ph type="sldNum" sz="quarter" idx="5"/>
          </p:nvPr>
        </p:nvSpPr>
        <p:spPr>
          <a:noFill/>
        </p:spPr>
        <p:txBody>
          <a:bodyPr/>
          <a:lstStyle/>
          <a:p>
            <a:fld id="{84B1BAA7-C5E6-46C5-A8A4-23461370276C}" type="slidenum">
              <a:rPr lang="en-US"/>
              <a:pPr/>
              <a:t>38</a:t>
            </a:fld>
            <a:endParaRPr lang="en-US"/>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Grp="1" noChangeArrowheads="1"/>
          </p:cNvSpPr>
          <p:nvPr>
            <p:ph type="sldNum" sz="quarter" idx="5"/>
          </p:nvPr>
        </p:nvSpPr>
        <p:spPr>
          <a:noFill/>
        </p:spPr>
        <p:txBody>
          <a:bodyPr/>
          <a:lstStyle/>
          <a:p>
            <a:fld id="{86217B3E-6450-4837-9793-274CE2F00FB9}" type="slidenum">
              <a:rPr lang="en-US"/>
              <a:pPr/>
              <a:t>39</a:t>
            </a:fld>
            <a:endParaRPr lang="en-US"/>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p:cNvSpPr>
            <a:spLocks noGrp="1" noChangeArrowheads="1"/>
          </p:cNvSpPr>
          <p:nvPr>
            <p:ph type="sldNum" sz="quarter" idx="5"/>
          </p:nvPr>
        </p:nvSpPr>
        <p:spPr>
          <a:noFill/>
        </p:spPr>
        <p:txBody>
          <a:bodyPr/>
          <a:lstStyle/>
          <a:p>
            <a:fld id="{4746504F-52D0-4D77-8A03-B2386479A73A}" type="slidenum">
              <a:rPr lang="en-US"/>
              <a:pPr/>
              <a:t>4</a:t>
            </a:fld>
            <a:endParaRPr lang="en-US"/>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5"/>
          <p:cNvSpPr>
            <a:spLocks noGrp="1" noChangeArrowheads="1"/>
          </p:cNvSpPr>
          <p:nvPr>
            <p:ph type="sldNum" sz="quarter" idx="5"/>
          </p:nvPr>
        </p:nvSpPr>
        <p:spPr>
          <a:noFill/>
        </p:spPr>
        <p:txBody>
          <a:bodyPr/>
          <a:lstStyle/>
          <a:p>
            <a:fld id="{A81BCEA3-C011-4769-8C88-5D2380D52F03}" type="slidenum">
              <a:rPr lang="en-US"/>
              <a:pPr/>
              <a:t>40</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5"/>
          <p:cNvSpPr>
            <a:spLocks noGrp="1" noChangeArrowheads="1"/>
          </p:cNvSpPr>
          <p:nvPr>
            <p:ph type="sldNum" sz="quarter" idx="5"/>
          </p:nvPr>
        </p:nvSpPr>
        <p:spPr>
          <a:noFill/>
        </p:spPr>
        <p:txBody>
          <a:bodyPr/>
          <a:lstStyle/>
          <a:p>
            <a:fld id="{B23B6F1D-7622-4B90-9F77-1DAD8A03FE41}" type="slidenum">
              <a:rPr lang="en-US"/>
              <a:pPr/>
              <a:t>41</a:t>
            </a:fld>
            <a:endParaRPr lang="en-US"/>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5"/>
          <p:cNvSpPr>
            <a:spLocks noGrp="1" noChangeArrowheads="1"/>
          </p:cNvSpPr>
          <p:nvPr>
            <p:ph type="sldNum" sz="quarter" idx="5"/>
          </p:nvPr>
        </p:nvSpPr>
        <p:spPr>
          <a:noFill/>
        </p:spPr>
        <p:txBody>
          <a:bodyPr/>
          <a:lstStyle/>
          <a:p>
            <a:fld id="{D5B78123-D8D9-48CF-AE6E-0704ACDB3508}" type="slidenum">
              <a:rPr lang="en-US"/>
              <a:pPr/>
              <a:t>42</a:t>
            </a:fld>
            <a:endParaRPr lang="en-US"/>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Grp="1" noChangeArrowheads="1"/>
          </p:cNvSpPr>
          <p:nvPr>
            <p:ph type="sldNum" sz="quarter" idx="5"/>
          </p:nvPr>
        </p:nvSpPr>
        <p:spPr>
          <a:noFill/>
        </p:spPr>
        <p:txBody>
          <a:bodyPr/>
          <a:lstStyle/>
          <a:p>
            <a:fld id="{542C473C-C3E2-40FD-BA80-C58BEFBC83EB}" type="slidenum">
              <a:rPr lang="en-US"/>
              <a:pPr/>
              <a:t>5</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5"/>
          <p:cNvSpPr>
            <a:spLocks noGrp="1" noChangeArrowheads="1"/>
          </p:cNvSpPr>
          <p:nvPr>
            <p:ph type="sldNum" sz="quarter" idx="5"/>
          </p:nvPr>
        </p:nvSpPr>
        <p:spPr>
          <a:noFill/>
        </p:spPr>
        <p:txBody>
          <a:bodyPr/>
          <a:lstStyle/>
          <a:p>
            <a:fld id="{542C473C-C3E2-40FD-BA80-C58BEFBC83EB}" type="slidenum">
              <a:rPr lang="en-US"/>
              <a:pPr/>
              <a:t>6</a:t>
            </a:fld>
            <a:endParaRPr lang="en-US"/>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75D3F45-D1B5-4BBC-AAC1-5F1B537491F9}" type="slidenum">
              <a:rPr lang="en-US" smtClean="0"/>
              <a:pPr>
                <a:defRPr/>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375D3F45-D1B5-4BBC-AAC1-5F1B537491F9}" type="slidenum">
              <a:rPr lang="en-US" smtClean="0"/>
              <a:pPr>
                <a:defRPr/>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5"/>
          <p:cNvSpPr>
            <a:spLocks noGrp="1" noChangeArrowheads="1"/>
          </p:cNvSpPr>
          <p:nvPr>
            <p:ph type="sldNum" sz="quarter" idx="5"/>
          </p:nvPr>
        </p:nvSpPr>
        <p:spPr>
          <a:noFill/>
        </p:spPr>
        <p:txBody>
          <a:bodyPr/>
          <a:lstStyle/>
          <a:p>
            <a:fld id="{B5DFE276-C7D7-4EB5-92C0-E4E99BE781D0}" type="slidenum">
              <a:rPr lang="en-US"/>
              <a:pPr/>
              <a:t>9</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539FA294-6CF0-40D3-81F3-B37C3E4518CB}"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19871915-15B2-40A4-A972-3D75FF64B4D4}"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4165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4165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CB8CA14B-E5E5-4B62-8F00-7FE7B6983FCF}"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sldNum" sz="quarter" idx="10"/>
          </p:nvPr>
        </p:nvSpPr>
        <p:spPr>
          <a:ln/>
        </p:spPr>
        <p:txBody>
          <a:bodyPr/>
          <a:lstStyle>
            <a:lvl1pPr>
              <a:defRPr/>
            </a:lvl1pPr>
          </a:lstStyle>
          <a:p>
            <a:pPr>
              <a:defRPr/>
            </a:pPr>
            <a:fld id="{2D519235-25C9-4E8E-A54F-89C8942FE5D8}" type="slidenum">
              <a:rPr lang="en-US"/>
              <a:pPr>
                <a:defRPr/>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sldNum" sz="quarter" idx="10"/>
          </p:nvPr>
        </p:nvSpPr>
        <p:spPr>
          <a:ln/>
        </p:spPr>
        <p:txBody>
          <a:bodyPr/>
          <a:lstStyle>
            <a:lvl1pPr>
              <a:defRPr/>
            </a:lvl1pPr>
          </a:lstStyle>
          <a:p>
            <a:pPr>
              <a:defRPr/>
            </a:pPr>
            <a:fld id="{BD6836D7-D427-4FF1-BDAB-E70DBD7BAA17}"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1652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165225"/>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sldNum" sz="quarter" idx="10"/>
          </p:nvPr>
        </p:nvSpPr>
        <p:spPr>
          <a:ln/>
        </p:spPr>
        <p:txBody>
          <a:bodyPr/>
          <a:lstStyle>
            <a:lvl1pPr>
              <a:defRPr/>
            </a:lvl1pPr>
          </a:lstStyle>
          <a:p>
            <a:pPr>
              <a:defRPr/>
            </a:pPr>
            <a:fld id="{D7E58E1D-E91C-47F7-AE1F-0BDF4D432642}"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sldNum" sz="quarter" idx="10"/>
          </p:nvPr>
        </p:nvSpPr>
        <p:spPr>
          <a:ln/>
        </p:spPr>
        <p:txBody>
          <a:bodyPr/>
          <a:lstStyle>
            <a:lvl1pPr>
              <a:defRPr/>
            </a:lvl1pPr>
          </a:lstStyle>
          <a:p>
            <a:pPr>
              <a:defRPr/>
            </a:pPr>
            <a:fld id="{91477E6C-0CC7-42D7-9446-CC082BB64F1A}" type="slidenum">
              <a:rPr lang="en-US"/>
              <a:pPr>
                <a:defRPr/>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sldNum" sz="quarter" idx="10"/>
          </p:nvPr>
        </p:nvSpPr>
        <p:spPr>
          <a:ln/>
        </p:spPr>
        <p:txBody>
          <a:bodyPr/>
          <a:lstStyle>
            <a:lvl1pPr>
              <a:defRPr/>
            </a:lvl1pPr>
          </a:lstStyle>
          <a:p>
            <a:pPr>
              <a:defRPr/>
            </a:pPr>
            <a:fld id="{853374A8-5C17-45AC-88E3-19620B351EDE}" type="slidenum">
              <a:rPr lang="en-US"/>
              <a:pPr>
                <a:defRPr/>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ln/>
        </p:spPr>
        <p:txBody>
          <a:bodyPr/>
          <a:lstStyle>
            <a:lvl1pPr>
              <a:defRPr/>
            </a:lvl1pPr>
          </a:lstStyle>
          <a:p>
            <a:pPr>
              <a:defRPr/>
            </a:pPr>
            <a:fld id="{21F2F3BF-9917-402F-ADDA-C69EC6EC9598}"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F0484730-79B6-4B17-9823-CD9B750857A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sldNum" sz="quarter" idx="10"/>
          </p:nvPr>
        </p:nvSpPr>
        <p:spPr>
          <a:ln/>
        </p:spPr>
        <p:txBody>
          <a:bodyPr/>
          <a:lstStyle>
            <a:lvl1pPr>
              <a:defRPr/>
            </a:lvl1pPr>
          </a:lstStyle>
          <a:p>
            <a:pPr>
              <a:defRPr/>
            </a:pPr>
            <a:fld id="{DFAC9350-CEE5-4794-9FB9-BAC17ED826EF}"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457200" y="1165225"/>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45764" name="Rectangle 4"/>
          <p:cNvSpPr>
            <a:spLocks noGrp="1" noChangeArrowheads="1"/>
          </p:cNvSpPr>
          <p:nvPr>
            <p:ph type="sldNum" sz="quarter" idx="4"/>
          </p:nvPr>
        </p:nvSpPr>
        <p:spPr bwMode="auto">
          <a:xfrm>
            <a:off x="3505200" y="6457950"/>
            <a:ext cx="2133600" cy="3238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smtClean="0"/>
            </a:lvl1pPr>
          </a:lstStyle>
          <a:p>
            <a:pPr>
              <a:defRPr/>
            </a:pPr>
            <a:fld id="{BCE63E76-99BE-4120-A507-81185B30BD0D}" type="slidenum">
              <a:rPr lang="en-US"/>
              <a:pPr>
                <a:defRPr/>
              </a:pPr>
              <a:t>‹#›</a:t>
            </a:fld>
            <a:endParaRPr lang="en-US"/>
          </a:p>
        </p:txBody>
      </p:sp>
      <p:pic>
        <p:nvPicPr>
          <p:cNvPr id="1029" name="Picture 6" descr="logo"/>
          <p:cNvPicPr>
            <a:picLocks noChangeAspect="1" noChangeArrowheads="1"/>
          </p:cNvPicPr>
          <p:nvPr/>
        </p:nvPicPr>
        <p:blipFill>
          <a:blip r:embed="rId13" cstate="print"/>
          <a:srcRect/>
          <a:stretch>
            <a:fillRect/>
          </a:stretch>
        </p:blipFill>
        <p:spPr bwMode="auto">
          <a:xfrm>
            <a:off x="7391400" y="6248400"/>
            <a:ext cx="1676400" cy="560388"/>
          </a:xfrm>
          <a:prstGeom prst="rect">
            <a:avLst/>
          </a:prstGeom>
          <a:noFill/>
          <a:ln w="9525">
            <a:noFill/>
            <a:miter lim="800000"/>
            <a:headEnd/>
            <a:tailEnd/>
          </a:ln>
        </p:spPr>
      </p:pic>
      <p:sp>
        <p:nvSpPr>
          <p:cNvPr id="7" name="Rectangle 1031"/>
          <p:cNvSpPr>
            <a:spLocks noChangeArrowheads="1"/>
          </p:cNvSpPr>
          <p:nvPr userDrawn="1"/>
        </p:nvSpPr>
        <p:spPr bwMode="auto">
          <a:xfrm>
            <a:off x="0" y="6473825"/>
            <a:ext cx="2749151" cy="369974"/>
          </a:xfrm>
          <a:prstGeom prst="rect">
            <a:avLst/>
          </a:prstGeom>
          <a:noFill/>
          <a:ln w="9525">
            <a:noFill/>
            <a:miter lim="800000"/>
            <a:headEnd/>
            <a:tailEnd/>
          </a:ln>
          <a:effectLst/>
        </p:spPr>
        <p:txBody>
          <a:bodyPr wrap="none" lIns="92075" tIns="46038" rIns="92075" bIns="46038">
            <a:spAutoFit/>
          </a:bodyPr>
          <a:lstStyle/>
          <a:p>
            <a:pPr eaLnBrk="0" hangingPunct="0">
              <a:lnSpc>
                <a:spcPct val="90000"/>
              </a:lnSpc>
            </a:pPr>
            <a:r>
              <a:rPr lang="en-US" sz="1000" b="1" dirty="0" smtClean="0"/>
              <a:t>Fundamentals of Radar </a:t>
            </a:r>
            <a:r>
              <a:rPr lang="en-US" sz="1000" b="1" dirty="0"/>
              <a:t>Signal </a:t>
            </a:r>
            <a:r>
              <a:rPr lang="en-US" sz="1000" b="1" dirty="0" smtClean="0"/>
              <a:t>Processing</a:t>
            </a:r>
            <a:endParaRPr lang="en-US" sz="1000" b="1" dirty="0">
              <a:latin typeface="Helvetica" pitchFamily="34" charset="0"/>
            </a:endParaRPr>
          </a:p>
          <a:p>
            <a:pPr eaLnBrk="0" hangingPunct="0">
              <a:lnSpc>
                <a:spcPct val="90000"/>
              </a:lnSpc>
            </a:pPr>
            <a:r>
              <a:rPr lang="en-US" sz="1000" dirty="0">
                <a:latin typeface="Times New Roman" pitchFamily="18" charset="0"/>
              </a:rPr>
              <a:t>© </a:t>
            </a:r>
            <a:r>
              <a:rPr lang="en-US" sz="1000" dirty="0" smtClean="0">
                <a:latin typeface="Times New Roman" pitchFamily="18" charset="0"/>
              </a:rPr>
              <a:t>2011 </a:t>
            </a:r>
            <a:r>
              <a:rPr lang="en-US" sz="1000" dirty="0">
                <a:latin typeface="Times New Roman" pitchFamily="18" charset="0"/>
              </a:rPr>
              <a:t>Mark A. Richards, All Rights Reserved</a:t>
            </a:r>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Lst>
  <p:hf hdr="0" ftr="0" dt="0"/>
  <p:txStyles>
    <p:titleStyle>
      <a:lvl1pPr algn="ctr" rtl="0" eaLnBrk="0" fontAlgn="base" hangingPunct="0">
        <a:spcBef>
          <a:spcPct val="0"/>
        </a:spcBef>
        <a:spcAft>
          <a:spcPct val="0"/>
        </a:spcAft>
        <a:defRPr sz="3200" b="1">
          <a:solidFill>
            <a:srgbClr val="0033CC"/>
          </a:solidFill>
          <a:latin typeface="+mj-lt"/>
          <a:ea typeface="+mj-ea"/>
          <a:cs typeface="+mj-cs"/>
        </a:defRPr>
      </a:lvl1pPr>
      <a:lvl2pPr algn="ctr" rtl="0" eaLnBrk="0" fontAlgn="base" hangingPunct="0">
        <a:spcBef>
          <a:spcPct val="0"/>
        </a:spcBef>
        <a:spcAft>
          <a:spcPct val="0"/>
        </a:spcAft>
        <a:defRPr sz="3200" b="1">
          <a:solidFill>
            <a:srgbClr val="0033CC"/>
          </a:solidFill>
          <a:latin typeface="Arial" charset="0"/>
        </a:defRPr>
      </a:lvl2pPr>
      <a:lvl3pPr algn="ctr" rtl="0" eaLnBrk="0" fontAlgn="base" hangingPunct="0">
        <a:spcBef>
          <a:spcPct val="0"/>
        </a:spcBef>
        <a:spcAft>
          <a:spcPct val="0"/>
        </a:spcAft>
        <a:defRPr sz="3200" b="1">
          <a:solidFill>
            <a:srgbClr val="0033CC"/>
          </a:solidFill>
          <a:latin typeface="Arial" charset="0"/>
        </a:defRPr>
      </a:lvl3pPr>
      <a:lvl4pPr algn="ctr" rtl="0" eaLnBrk="0" fontAlgn="base" hangingPunct="0">
        <a:spcBef>
          <a:spcPct val="0"/>
        </a:spcBef>
        <a:spcAft>
          <a:spcPct val="0"/>
        </a:spcAft>
        <a:defRPr sz="3200" b="1">
          <a:solidFill>
            <a:srgbClr val="0033CC"/>
          </a:solidFill>
          <a:latin typeface="Arial" charset="0"/>
        </a:defRPr>
      </a:lvl4pPr>
      <a:lvl5pPr algn="ctr" rtl="0" eaLnBrk="0" fontAlgn="base" hangingPunct="0">
        <a:spcBef>
          <a:spcPct val="0"/>
        </a:spcBef>
        <a:spcAft>
          <a:spcPct val="0"/>
        </a:spcAft>
        <a:defRPr sz="3200" b="1">
          <a:solidFill>
            <a:srgbClr val="0033CC"/>
          </a:solidFill>
          <a:latin typeface="Arial" charset="0"/>
        </a:defRPr>
      </a:lvl5pPr>
      <a:lvl6pPr marL="457200" algn="ctr" rtl="0" fontAlgn="base">
        <a:spcBef>
          <a:spcPct val="0"/>
        </a:spcBef>
        <a:spcAft>
          <a:spcPct val="0"/>
        </a:spcAft>
        <a:defRPr sz="3200" b="1">
          <a:solidFill>
            <a:srgbClr val="0033CC"/>
          </a:solidFill>
          <a:latin typeface="Arial" charset="0"/>
        </a:defRPr>
      </a:lvl6pPr>
      <a:lvl7pPr marL="914400" algn="ctr" rtl="0" fontAlgn="base">
        <a:spcBef>
          <a:spcPct val="0"/>
        </a:spcBef>
        <a:spcAft>
          <a:spcPct val="0"/>
        </a:spcAft>
        <a:defRPr sz="3200" b="1">
          <a:solidFill>
            <a:srgbClr val="0033CC"/>
          </a:solidFill>
          <a:latin typeface="Arial" charset="0"/>
        </a:defRPr>
      </a:lvl7pPr>
      <a:lvl8pPr marL="1371600" algn="ctr" rtl="0" fontAlgn="base">
        <a:spcBef>
          <a:spcPct val="0"/>
        </a:spcBef>
        <a:spcAft>
          <a:spcPct val="0"/>
        </a:spcAft>
        <a:defRPr sz="3200" b="1">
          <a:solidFill>
            <a:srgbClr val="0033CC"/>
          </a:solidFill>
          <a:latin typeface="Arial" charset="0"/>
        </a:defRPr>
      </a:lvl8pPr>
      <a:lvl9pPr marL="1828800" algn="ctr" rtl="0" fontAlgn="base">
        <a:spcBef>
          <a:spcPct val="0"/>
        </a:spcBef>
        <a:spcAft>
          <a:spcPct val="0"/>
        </a:spcAft>
        <a:defRPr sz="3200" b="1">
          <a:solidFill>
            <a:srgbClr val="0033CC"/>
          </a:solidFill>
          <a:latin typeface="Arial" charset="0"/>
        </a:defRPr>
      </a:lvl9pPr>
    </p:titleStyle>
    <p:bodyStyle>
      <a:lvl1pPr marL="342900" indent="-342900" algn="l" rtl="0" eaLnBrk="0" fontAlgn="base" hangingPunct="0">
        <a:spcBef>
          <a:spcPct val="20000"/>
        </a:spcBef>
        <a:spcAft>
          <a:spcPct val="0"/>
        </a:spcAft>
        <a:buChar char="•"/>
        <a:defRPr sz="2800" b="1">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b="1">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wmf"/></Relationships>
</file>

<file path=ppt/slides/_rels/slide13.xml.rels><?xml version="1.0" encoding="UTF-8" standalone="yes"?>
<Relationships xmlns="http://schemas.openxmlformats.org/package/2006/relationships"><Relationship Id="rId3" Type="http://schemas.openxmlformats.org/officeDocument/2006/relationships/hyperlink" Target="http://www.mathworks.com/matlabcentral/fileexchange/1569"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emf"/><Relationship Id="rId4" Type="http://schemas.openxmlformats.org/officeDocument/2006/relationships/image" Target="../media/image18.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1.emf"/></Relationships>
</file>

<file path=ppt/slides/_rels/slide2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4.emf"/><Relationship Id="rId4" Type="http://schemas.openxmlformats.org/officeDocument/2006/relationships/image" Target="../media/image23.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1.emf"/><Relationship Id="rId5" Type="http://schemas.openxmlformats.org/officeDocument/2006/relationships/image" Target="../media/image30.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oleObject" Target="../embeddings/oleObject2.bin"/></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34.emf"/></Relationships>
</file>

<file path=ppt/slides/_rels/slide33.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image" Target="../media/image39.emf"/><Relationship Id="rId4" Type="http://schemas.openxmlformats.org/officeDocument/2006/relationships/image" Target="../media/image38.emf"/></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3.emf"/><Relationship Id="rId4" Type="http://schemas.openxmlformats.org/officeDocument/2006/relationships/image" Target="../media/image42.emf"/></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www.dessci.com/en/products/mathtype/"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5.wmf"/><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hyperlink" Target="mailto:mark.richards@ece.gatech.edu"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7.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3" cstate="print">
            <a:lum bright="50000" contrast="-50000"/>
          </a:blip>
          <a:srcRect t="5161"/>
          <a:stretch>
            <a:fillRect/>
          </a:stretch>
        </p:blipFill>
        <p:spPr bwMode="auto">
          <a:xfrm>
            <a:off x="72189" y="353961"/>
            <a:ext cx="9071811" cy="6504039"/>
          </a:xfrm>
          <a:prstGeom prst="rect">
            <a:avLst/>
          </a:prstGeom>
          <a:noFill/>
          <a:ln w="12700">
            <a:noFill/>
            <a:miter lim="800000"/>
            <a:headEnd type="none" w="sm" len="sm"/>
            <a:tailEnd type="none" w="sm" len="sm"/>
          </a:ln>
        </p:spPr>
      </p:pic>
      <p:sp>
        <p:nvSpPr>
          <p:cNvPr id="2051" name="Rectangle 3"/>
          <p:cNvSpPr>
            <a:spLocks noGrp="1" noChangeArrowheads="1"/>
          </p:cNvSpPr>
          <p:nvPr>
            <p:ph type="ctrTitle"/>
          </p:nvPr>
        </p:nvSpPr>
        <p:spPr>
          <a:xfrm>
            <a:off x="685800" y="1066800"/>
            <a:ext cx="7772400" cy="1828800"/>
          </a:xfrm>
        </p:spPr>
        <p:txBody>
          <a:bodyPr/>
          <a:lstStyle/>
          <a:p>
            <a:pPr eaLnBrk="1" hangingPunct="1"/>
            <a:r>
              <a:rPr lang="en-US" sz="3600" dirty="0" smtClean="0"/>
              <a:t>Some MATLAB Tutorials</a:t>
            </a:r>
          </a:p>
        </p:txBody>
      </p:sp>
      <p:sp>
        <p:nvSpPr>
          <p:cNvPr id="2052" name="Rectangle 4"/>
          <p:cNvSpPr>
            <a:spLocks noGrp="1" noChangeArrowheads="1"/>
          </p:cNvSpPr>
          <p:nvPr>
            <p:ph type="subTitle" idx="1"/>
          </p:nvPr>
        </p:nvSpPr>
        <p:spPr>
          <a:xfrm>
            <a:off x="1371600" y="3657600"/>
            <a:ext cx="6400800" cy="1752600"/>
          </a:xfrm>
        </p:spPr>
        <p:txBody>
          <a:bodyPr/>
          <a:lstStyle/>
          <a:p>
            <a:pPr eaLnBrk="1" hangingPunct="1"/>
            <a:r>
              <a:rPr lang="en-US" sz="2400" smtClean="0"/>
              <a:t>Dr. Mark A. Richards</a:t>
            </a:r>
          </a:p>
          <a:p>
            <a:pPr eaLnBrk="1" hangingPunct="1"/>
            <a:endParaRPr lang="en-US" sz="1000" smtClean="0"/>
          </a:p>
          <a:p>
            <a:pPr eaLnBrk="1" hangingPunct="1"/>
            <a:r>
              <a:rPr lang="en-US" sz="1800" smtClean="0"/>
              <a:t>School of Electrical &amp; Computer Engineering</a:t>
            </a:r>
          </a:p>
          <a:p>
            <a:pPr eaLnBrk="1" hangingPunct="1"/>
            <a:r>
              <a:rPr lang="en-US" sz="1800" smtClean="0"/>
              <a:t>Georgia Institute of Technology</a:t>
            </a:r>
          </a:p>
          <a:p>
            <a:pPr eaLnBrk="1" hangingPunct="1"/>
            <a:r>
              <a:rPr lang="en-US" sz="1800" smtClean="0"/>
              <a:t>Atlanta, Georgia  30332-0250</a:t>
            </a:r>
          </a:p>
          <a:p>
            <a:pPr eaLnBrk="1" hangingPunct="1"/>
            <a:r>
              <a:rPr lang="en-US" sz="1600" b="0" smtClean="0"/>
              <a:t>mark.richards@ece.gatech.edu</a:t>
            </a:r>
            <a:endParaRPr lang="en-US" sz="1600" smtClean="0"/>
          </a:p>
        </p:txBody>
      </p:sp>
      <p:sp>
        <p:nvSpPr>
          <p:cNvPr id="2053" name="Text Box 5"/>
          <p:cNvSpPr txBox="1">
            <a:spLocks noChangeArrowheads="1"/>
          </p:cNvSpPr>
          <p:nvPr/>
        </p:nvSpPr>
        <p:spPr bwMode="auto">
          <a:xfrm>
            <a:off x="2011363" y="265113"/>
            <a:ext cx="5121275" cy="369332"/>
          </a:xfrm>
          <a:prstGeom prst="rect">
            <a:avLst/>
          </a:prstGeom>
          <a:noFill/>
          <a:ln w="9525">
            <a:noFill/>
            <a:miter lim="800000"/>
            <a:headEnd/>
            <a:tailEnd/>
          </a:ln>
        </p:spPr>
        <p:txBody>
          <a:bodyPr>
            <a:spAutoFit/>
          </a:bodyPr>
          <a:lstStyle/>
          <a:p>
            <a:pPr algn="ctr">
              <a:spcBef>
                <a:spcPct val="20000"/>
              </a:spcBef>
            </a:pPr>
            <a:r>
              <a:rPr lang="en-US" b="1" i="1" dirty="0" smtClean="0"/>
              <a:t>Fundamentals of Radar </a:t>
            </a:r>
            <a:r>
              <a:rPr lang="en-US" b="1" i="1" dirty="0"/>
              <a:t>Signal </a:t>
            </a:r>
            <a:r>
              <a:rPr lang="en-US" b="1" i="1" dirty="0" smtClean="0"/>
              <a:t>Processing</a:t>
            </a:r>
            <a:endParaRPr lang="en-US" dirty="0"/>
          </a:p>
        </p:txBody>
      </p:sp>
      <p:pic>
        <p:nvPicPr>
          <p:cNvPr id="2054" name="Picture 69" descr="logo"/>
          <p:cNvPicPr>
            <a:picLocks noChangeAspect="1" noChangeArrowheads="1"/>
          </p:cNvPicPr>
          <p:nvPr/>
        </p:nvPicPr>
        <p:blipFill>
          <a:blip r:embed="rId4" cstate="print"/>
          <a:srcRect/>
          <a:stretch>
            <a:fillRect/>
          </a:stretch>
        </p:blipFill>
        <p:spPr bwMode="auto">
          <a:xfrm>
            <a:off x="7391400" y="6248400"/>
            <a:ext cx="1676400" cy="5603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Number Placeholder 3"/>
          <p:cNvSpPr>
            <a:spLocks noGrp="1"/>
          </p:cNvSpPr>
          <p:nvPr>
            <p:ph type="sldNum" sz="quarter" idx="10"/>
          </p:nvPr>
        </p:nvSpPr>
        <p:spPr>
          <a:noFill/>
        </p:spPr>
        <p:txBody>
          <a:bodyPr/>
          <a:lstStyle/>
          <a:p>
            <a:fld id="{71C8E389-A842-4865-BBAF-49D8DE1C606E}" type="slidenum">
              <a:rPr lang="en-US"/>
              <a:pPr/>
              <a:t>10</a:t>
            </a:fld>
            <a:endParaRPr lang="en-US"/>
          </a:p>
        </p:txBody>
      </p:sp>
      <p:sp>
        <p:nvSpPr>
          <p:cNvPr id="8195" name="Rectangle 2"/>
          <p:cNvSpPr>
            <a:spLocks noGrp="1" noChangeArrowheads="1"/>
          </p:cNvSpPr>
          <p:nvPr>
            <p:ph type="title"/>
          </p:nvPr>
        </p:nvSpPr>
        <p:spPr>
          <a:xfrm>
            <a:off x="457200" y="142875"/>
            <a:ext cx="8229600" cy="792163"/>
          </a:xfrm>
        </p:spPr>
        <p:txBody>
          <a:bodyPr/>
          <a:lstStyle/>
          <a:p>
            <a:pPr eaLnBrk="1" hangingPunct="1">
              <a:lnSpc>
                <a:spcPct val="90000"/>
              </a:lnSpc>
            </a:pPr>
            <a:r>
              <a:rPr lang="en-US" smtClean="0">
                <a:latin typeface="Courier New" pitchFamily="49" charset="0"/>
              </a:rPr>
              <a:t>LFM</a:t>
            </a:r>
            <a:r>
              <a:rPr lang="en-US" sz="2800" smtClean="0"/>
              <a:t>:</a:t>
            </a:r>
            <a:br>
              <a:rPr lang="en-US" sz="2800" smtClean="0"/>
            </a:br>
            <a:r>
              <a:rPr lang="en-US" sz="2800" smtClean="0"/>
              <a:t>GUI-Based LFM Waveform Characteristics</a:t>
            </a:r>
          </a:p>
        </p:txBody>
      </p:sp>
      <p:sp>
        <p:nvSpPr>
          <p:cNvPr id="8196" name="Rectangle 3"/>
          <p:cNvSpPr>
            <a:spLocks noGrp="1" noChangeArrowheads="1"/>
          </p:cNvSpPr>
          <p:nvPr>
            <p:ph type="body" idx="1"/>
          </p:nvPr>
        </p:nvSpPr>
        <p:spPr>
          <a:xfrm>
            <a:off x="149225" y="1062038"/>
            <a:ext cx="4422775" cy="4525962"/>
          </a:xfrm>
        </p:spPr>
        <p:txBody>
          <a:bodyPr/>
          <a:lstStyle/>
          <a:p>
            <a:pPr marL="231775" indent="-231775" eaLnBrk="1" hangingPunct="1">
              <a:lnSpc>
                <a:spcPct val="90000"/>
              </a:lnSpc>
            </a:pPr>
            <a:r>
              <a:rPr lang="en-US" sz="2000" dirty="0" smtClean="0"/>
              <a:t>Generates and analyzes LFM waveforms and corresponding matched filter outputs</a:t>
            </a:r>
          </a:p>
          <a:p>
            <a:pPr marL="573088" lvl="1" indent="-227013" eaLnBrk="1" hangingPunct="1">
              <a:lnSpc>
                <a:spcPct val="90000"/>
              </a:lnSpc>
            </a:pPr>
            <a:r>
              <a:rPr lang="en-US" sz="1800" dirty="0" smtClean="0"/>
              <a:t>Can vary pulse duration, bandwidth, sampling rate</a:t>
            </a:r>
          </a:p>
          <a:p>
            <a:pPr marL="573088" lvl="1" indent="-227013" eaLnBrk="1" hangingPunct="1">
              <a:lnSpc>
                <a:spcPct val="90000"/>
              </a:lnSpc>
            </a:pPr>
            <a:r>
              <a:rPr lang="en-US" sz="1800" dirty="0" smtClean="0"/>
              <a:t>Effects of windows</a:t>
            </a:r>
          </a:p>
          <a:p>
            <a:pPr marL="573088" lvl="1" indent="-227013" eaLnBrk="1" hangingPunct="1">
              <a:lnSpc>
                <a:spcPct val="90000"/>
              </a:lnSpc>
            </a:pPr>
            <a:r>
              <a:rPr lang="en-US" sz="1800" dirty="0" smtClean="0"/>
              <a:t>Two-scatterer resolution</a:t>
            </a:r>
          </a:p>
          <a:p>
            <a:pPr marL="231775" indent="-231775" eaLnBrk="1" hangingPunct="1">
              <a:lnSpc>
                <a:spcPct val="90000"/>
              </a:lnSpc>
            </a:pPr>
            <a:r>
              <a:rPr lang="en-US" sz="2000" b="0" dirty="0" smtClean="0">
                <a:latin typeface="Courier New" pitchFamily="49" charset="0"/>
              </a:rPr>
              <a:t>&gt;&gt; LFM</a:t>
            </a:r>
          </a:p>
          <a:p>
            <a:pPr marL="573088" lvl="1" indent="-227013" eaLnBrk="1" hangingPunct="1">
              <a:lnSpc>
                <a:spcPct val="90000"/>
              </a:lnSpc>
            </a:pPr>
            <a:r>
              <a:rPr lang="en-US" sz="1800" b="0" dirty="0" smtClean="0"/>
              <a:t>Select/change waveform, window, plot</a:t>
            </a:r>
            <a:br>
              <a:rPr lang="en-US" sz="1800" b="0" dirty="0" smtClean="0"/>
            </a:br>
            <a:r>
              <a:rPr lang="en-US" sz="1800" b="0" dirty="0" smtClean="0"/>
              <a:t>characteristics</a:t>
            </a:r>
          </a:p>
          <a:p>
            <a:pPr lvl="2" eaLnBrk="1" hangingPunct="1">
              <a:lnSpc>
                <a:spcPct val="90000"/>
              </a:lnSpc>
            </a:pPr>
            <a:r>
              <a:rPr lang="en-US" sz="1600" b="1" dirty="0" smtClean="0"/>
              <a:t>Plots should update automatically</a:t>
            </a:r>
          </a:p>
          <a:p>
            <a:pPr marL="573088" lvl="1" indent="-227013" eaLnBrk="1" hangingPunct="1">
              <a:lnSpc>
                <a:spcPct val="90000"/>
              </a:lnSpc>
            </a:pPr>
            <a:r>
              <a:rPr lang="en-US" sz="1800" b="0" dirty="0" smtClean="0"/>
              <a:t>Click on</a:t>
            </a:r>
            <a:br>
              <a:rPr lang="en-US" sz="1800" b="0" dirty="0" smtClean="0"/>
            </a:br>
            <a:r>
              <a:rPr lang="en-US" sz="1800" b="0" dirty="0" smtClean="0"/>
              <a:t>‘</a:t>
            </a:r>
            <a:r>
              <a:rPr lang="en-US" sz="1800" b="0" dirty="0" smtClean="0">
                <a:latin typeface="Courier New" pitchFamily="49" charset="0"/>
              </a:rPr>
              <a:t>View Additional Plots</a:t>
            </a:r>
            <a:r>
              <a:rPr lang="en-US" sz="1800" b="0" dirty="0" smtClean="0"/>
              <a:t>’ for two-scatterer and ambiguity plots</a:t>
            </a:r>
          </a:p>
          <a:p>
            <a:pPr lvl="2" eaLnBrk="1" hangingPunct="1">
              <a:lnSpc>
                <a:spcPct val="90000"/>
              </a:lnSpc>
            </a:pPr>
            <a:r>
              <a:rPr lang="en-US" sz="1600" b="1" dirty="0" smtClean="0">
                <a:solidFill>
                  <a:srgbClr val="FF0000"/>
                </a:solidFill>
              </a:rPr>
              <a:t>Caution: ambiguity function can be </a:t>
            </a:r>
            <a:r>
              <a:rPr lang="en-US" sz="1600" b="1" i="1" dirty="0" smtClean="0">
                <a:solidFill>
                  <a:srgbClr val="FF0000"/>
                </a:solidFill>
              </a:rPr>
              <a:t>VERY</a:t>
            </a:r>
            <a:r>
              <a:rPr lang="en-US" sz="1600" b="1" dirty="0" smtClean="0">
                <a:solidFill>
                  <a:srgbClr val="FF0000"/>
                </a:solidFill>
              </a:rPr>
              <a:t> slow and/or exhaust memory!</a:t>
            </a:r>
          </a:p>
        </p:txBody>
      </p:sp>
      <p:pic>
        <p:nvPicPr>
          <p:cNvPr id="8197" name="Picture 8"/>
          <p:cNvPicPr>
            <a:picLocks noChangeAspect="1" noChangeArrowheads="1"/>
          </p:cNvPicPr>
          <p:nvPr/>
        </p:nvPicPr>
        <p:blipFill>
          <a:blip r:embed="rId3" cstate="print"/>
          <a:srcRect/>
          <a:stretch>
            <a:fillRect/>
          </a:stretch>
        </p:blipFill>
        <p:spPr bwMode="auto">
          <a:xfrm>
            <a:off x="4835525" y="942975"/>
            <a:ext cx="3924300" cy="3929063"/>
          </a:xfrm>
          <a:prstGeom prst="rect">
            <a:avLst/>
          </a:prstGeom>
          <a:noFill/>
          <a:ln w="12700">
            <a:noFill/>
            <a:miter lim="800000"/>
            <a:headEnd type="none" w="sm" len="sm"/>
            <a:tailEnd type="none" w="sm" len="sm"/>
          </a:ln>
        </p:spPr>
      </p:pic>
      <p:pic>
        <p:nvPicPr>
          <p:cNvPr id="8198" name="Picture 9"/>
          <p:cNvPicPr>
            <a:picLocks noChangeAspect="1" noChangeArrowheads="1"/>
          </p:cNvPicPr>
          <p:nvPr/>
        </p:nvPicPr>
        <p:blipFill>
          <a:blip r:embed="rId4" cstate="print"/>
          <a:srcRect/>
          <a:stretch>
            <a:fillRect/>
          </a:stretch>
        </p:blipFill>
        <p:spPr bwMode="auto">
          <a:xfrm>
            <a:off x="4837113" y="4933950"/>
            <a:ext cx="2481262" cy="1727200"/>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Number Placeholder 3"/>
          <p:cNvSpPr>
            <a:spLocks noGrp="1"/>
          </p:cNvSpPr>
          <p:nvPr>
            <p:ph type="sldNum" sz="quarter" idx="10"/>
          </p:nvPr>
        </p:nvSpPr>
        <p:spPr>
          <a:noFill/>
        </p:spPr>
        <p:txBody>
          <a:bodyPr/>
          <a:lstStyle/>
          <a:p>
            <a:fld id="{E53B87CB-AFDA-4A12-8E0C-DB563481AD2B}" type="slidenum">
              <a:rPr lang="en-US"/>
              <a:pPr/>
              <a:t>11</a:t>
            </a:fld>
            <a:endParaRPr lang="en-US"/>
          </a:p>
        </p:txBody>
      </p:sp>
      <p:sp>
        <p:nvSpPr>
          <p:cNvPr id="9219" name="Rectangle 2"/>
          <p:cNvSpPr>
            <a:spLocks noGrp="1" noChangeArrowheads="1"/>
          </p:cNvSpPr>
          <p:nvPr>
            <p:ph type="title"/>
          </p:nvPr>
        </p:nvSpPr>
        <p:spPr>
          <a:xfrm>
            <a:off x="180975" y="142875"/>
            <a:ext cx="8782050" cy="792163"/>
          </a:xfrm>
        </p:spPr>
        <p:txBody>
          <a:bodyPr/>
          <a:lstStyle/>
          <a:p>
            <a:pPr eaLnBrk="1" hangingPunct="1">
              <a:lnSpc>
                <a:spcPct val="90000"/>
              </a:lnSpc>
            </a:pPr>
            <a:r>
              <a:rPr lang="en-US" smtClean="0">
                <a:latin typeface="Courier New" pitchFamily="49" charset="0"/>
              </a:rPr>
              <a:t>BlindZone</a:t>
            </a:r>
            <a:r>
              <a:rPr lang="en-US" sz="2800" smtClean="0"/>
              <a:t>:</a:t>
            </a:r>
            <a:br>
              <a:rPr lang="en-US" sz="2800" smtClean="0"/>
            </a:br>
            <a:r>
              <a:rPr lang="en-US" sz="2800" smtClean="0"/>
              <a:t>GUI-Based Multi-PRF Blind Zone Calculator</a:t>
            </a:r>
          </a:p>
        </p:txBody>
      </p:sp>
      <p:sp>
        <p:nvSpPr>
          <p:cNvPr id="9220" name="Rectangle 3"/>
          <p:cNvSpPr>
            <a:spLocks noGrp="1" noChangeArrowheads="1"/>
          </p:cNvSpPr>
          <p:nvPr>
            <p:ph type="body" idx="1"/>
          </p:nvPr>
        </p:nvSpPr>
        <p:spPr>
          <a:xfrm>
            <a:off x="149225" y="1062038"/>
            <a:ext cx="3405188" cy="4525962"/>
          </a:xfrm>
        </p:spPr>
        <p:txBody>
          <a:bodyPr/>
          <a:lstStyle/>
          <a:p>
            <a:pPr marL="231775" indent="-231775" eaLnBrk="1" hangingPunct="1">
              <a:lnSpc>
                <a:spcPct val="90000"/>
              </a:lnSpc>
            </a:pPr>
            <a:r>
              <a:rPr lang="en-US" sz="1800" dirty="0" smtClean="0"/>
              <a:t>Computes range-Doppler blind zones for multiple PRIs and “</a:t>
            </a:r>
            <a:r>
              <a:rPr lang="en-US" sz="1800" b="0" i="1" dirty="0" smtClean="0">
                <a:latin typeface="Times New Roman" pitchFamily="18" charset="0"/>
              </a:rPr>
              <a:t>M</a:t>
            </a:r>
            <a:r>
              <a:rPr lang="en-US" sz="1800" b="0" dirty="0" smtClean="0">
                <a:latin typeface="Times New Roman" pitchFamily="18" charset="0"/>
              </a:rPr>
              <a:t>-of-</a:t>
            </a:r>
            <a:r>
              <a:rPr lang="en-US" sz="1800" b="0" i="1" dirty="0" smtClean="0">
                <a:latin typeface="Times New Roman" pitchFamily="18" charset="0"/>
              </a:rPr>
              <a:t>N</a:t>
            </a:r>
            <a:r>
              <a:rPr lang="en-US" sz="1800" dirty="0" smtClean="0"/>
              <a:t>” detection</a:t>
            </a:r>
          </a:p>
          <a:p>
            <a:pPr marL="573088" lvl="1" indent="-227013" eaLnBrk="1" hangingPunct="1">
              <a:lnSpc>
                <a:spcPct val="90000"/>
              </a:lnSpc>
            </a:pPr>
            <a:r>
              <a:rPr lang="en-US" sz="1600" dirty="0" smtClean="0"/>
              <a:t>Can vary # and value of PRIs, and the threshold (</a:t>
            </a:r>
            <a:r>
              <a:rPr lang="en-US" sz="1600" b="0" i="1" dirty="0" smtClean="0">
                <a:latin typeface="Times New Roman" pitchFamily="18" charset="0"/>
              </a:rPr>
              <a:t>M</a:t>
            </a:r>
            <a:r>
              <a:rPr lang="en-US" sz="1600" dirty="0" smtClean="0"/>
              <a:t>) for </a:t>
            </a:r>
            <a:r>
              <a:rPr lang="en-US" sz="1600" b="0" i="1" dirty="0" smtClean="0">
                <a:latin typeface="Times New Roman" pitchFamily="18" charset="0"/>
              </a:rPr>
              <a:t>M</a:t>
            </a:r>
            <a:r>
              <a:rPr lang="en-US" sz="1600" b="0" dirty="0" smtClean="0">
                <a:latin typeface="Times New Roman" pitchFamily="18" charset="0"/>
              </a:rPr>
              <a:t>-of-</a:t>
            </a:r>
            <a:r>
              <a:rPr lang="en-US" sz="1600" b="0" i="1" dirty="0" smtClean="0">
                <a:latin typeface="Times New Roman" pitchFamily="18" charset="0"/>
              </a:rPr>
              <a:t>N</a:t>
            </a:r>
            <a:r>
              <a:rPr lang="en-US" sz="1600" dirty="0" smtClean="0"/>
              <a:t> detection</a:t>
            </a:r>
          </a:p>
          <a:p>
            <a:pPr marL="573088" lvl="1" indent="-227013" eaLnBrk="1" hangingPunct="1">
              <a:lnSpc>
                <a:spcPct val="90000"/>
              </a:lnSpc>
            </a:pPr>
            <a:r>
              <a:rPr lang="en-US" sz="1600" dirty="0" smtClean="0"/>
              <a:t>Allows for clutter spectrum width, near-in clutter eclipsing</a:t>
            </a:r>
          </a:p>
          <a:p>
            <a:pPr marL="231775" indent="-231775" eaLnBrk="1" hangingPunct="1">
              <a:lnSpc>
                <a:spcPct val="90000"/>
              </a:lnSpc>
            </a:pPr>
            <a:endParaRPr lang="en-US" sz="1800" b="0" dirty="0" smtClean="0">
              <a:latin typeface="Courier New" pitchFamily="49" charset="0"/>
            </a:endParaRPr>
          </a:p>
          <a:p>
            <a:pPr marL="231775" indent="-231775" eaLnBrk="1" hangingPunct="1">
              <a:lnSpc>
                <a:spcPct val="90000"/>
              </a:lnSpc>
            </a:pPr>
            <a:r>
              <a:rPr lang="en-US" sz="1800" b="0" dirty="0" smtClean="0">
                <a:latin typeface="Courier New" pitchFamily="49" charset="0"/>
              </a:rPr>
              <a:t>&gt;&gt; </a:t>
            </a:r>
            <a:r>
              <a:rPr lang="en-US" sz="1800" b="0" dirty="0" err="1" smtClean="0">
                <a:latin typeface="Courier New" pitchFamily="49" charset="0"/>
              </a:rPr>
              <a:t>BlindZone</a:t>
            </a:r>
            <a:endParaRPr lang="en-US" sz="1800" b="0" dirty="0" smtClean="0">
              <a:latin typeface="Courier New" pitchFamily="49" charset="0"/>
            </a:endParaRPr>
          </a:p>
          <a:p>
            <a:pPr marL="573088" lvl="1" indent="-227013" eaLnBrk="1" hangingPunct="1">
              <a:lnSpc>
                <a:spcPct val="90000"/>
              </a:lnSpc>
            </a:pPr>
            <a:r>
              <a:rPr lang="en-US" sz="1600" b="0" dirty="0" smtClean="0"/>
              <a:t>Enter PRIs and detection threshold</a:t>
            </a:r>
          </a:p>
          <a:p>
            <a:pPr marL="573088" lvl="1" indent="-227013" eaLnBrk="1" hangingPunct="1">
              <a:lnSpc>
                <a:spcPct val="90000"/>
              </a:lnSpc>
            </a:pPr>
            <a:r>
              <a:rPr lang="en-US" sz="1600" b="0" dirty="0" smtClean="0"/>
              <a:t>Other parameters as desired</a:t>
            </a:r>
          </a:p>
          <a:p>
            <a:pPr marL="573088" lvl="1" indent="-227013" eaLnBrk="1" hangingPunct="1">
              <a:lnSpc>
                <a:spcPct val="90000"/>
              </a:lnSpc>
            </a:pPr>
            <a:r>
              <a:rPr lang="en-US" sz="1600" b="0" dirty="0" smtClean="0"/>
              <a:t>Click “</a:t>
            </a:r>
            <a:r>
              <a:rPr lang="en-US" sz="1600" b="0" dirty="0" smtClean="0">
                <a:latin typeface="Courier New" pitchFamily="49" charset="0"/>
              </a:rPr>
              <a:t>Plot Blind Zones</a:t>
            </a:r>
            <a:r>
              <a:rPr lang="en-US" sz="1600" b="0" dirty="0" smtClean="0"/>
              <a:t>”</a:t>
            </a:r>
          </a:p>
        </p:txBody>
      </p:sp>
      <p:pic>
        <p:nvPicPr>
          <p:cNvPr id="9221" name="Picture 7"/>
          <p:cNvPicPr>
            <a:picLocks noChangeAspect="1" noChangeArrowheads="1"/>
          </p:cNvPicPr>
          <p:nvPr/>
        </p:nvPicPr>
        <p:blipFill>
          <a:blip r:embed="rId3" cstate="print"/>
          <a:srcRect/>
          <a:stretch>
            <a:fillRect/>
          </a:stretch>
        </p:blipFill>
        <p:spPr bwMode="auto">
          <a:xfrm>
            <a:off x="3941763" y="1019175"/>
            <a:ext cx="3959225" cy="2895600"/>
          </a:xfrm>
          <a:prstGeom prst="rect">
            <a:avLst/>
          </a:prstGeom>
          <a:noFill/>
          <a:ln w="12700">
            <a:noFill/>
            <a:miter lim="800000"/>
            <a:headEnd type="none" w="sm" len="sm"/>
            <a:tailEnd type="none" w="sm" len="sm"/>
          </a:ln>
        </p:spPr>
      </p:pic>
      <p:pic>
        <p:nvPicPr>
          <p:cNvPr id="9222" name="Picture 8"/>
          <p:cNvPicPr>
            <a:picLocks noChangeAspect="1" noChangeArrowheads="1"/>
          </p:cNvPicPr>
          <p:nvPr/>
        </p:nvPicPr>
        <p:blipFill>
          <a:blip r:embed="rId4" cstate="print"/>
          <a:srcRect/>
          <a:stretch>
            <a:fillRect/>
          </a:stretch>
        </p:blipFill>
        <p:spPr bwMode="auto">
          <a:xfrm>
            <a:off x="6234113" y="4179888"/>
            <a:ext cx="2466975" cy="1803400"/>
          </a:xfrm>
          <a:prstGeom prst="rect">
            <a:avLst/>
          </a:prstGeom>
          <a:noFill/>
          <a:ln w="12700">
            <a:noFill/>
            <a:miter lim="800000"/>
            <a:headEnd type="none" w="sm" len="sm"/>
            <a:tailEnd type="none" w="sm" len="sm"/>
          </a:ln>
        </p:spPr>
      </p:pic>
      <p:pic>
        <p:nvPicPr>
          <p:cNvPr id="9223" name="Picture 9"/>
          <p:cNvPicPr>
            <a:picLocks noChangeAspect="1" noChangeArrowheads="1"/>
          </p:cNvPicPr>
          <p:nvPr/>
        </p:nvPicPr>
        <p:blipFill>
          <a:blip r:embed="rId5" cstate="print"/>
          <a:srcRect/>
          <a:stretch>
            <a:fillRect/>
          </a:stretch>
        </p:blipFill>
        <p:spPr bwMode="auto">
          <a:xfrm>
            <a:off x="3575050" y="4176713"/>
            <a:ext cx="2493963" cy="1822450"/>
          </a:xfrm>
          <a:prstGeom prst="rect">
            <a:avLst/>
          </a:prstGeom>
          <a:noFill/>
          <a:ln w="12700">
            <a:noFill/>
            <a:miter lim="800000"/>
            <a:headEnd type="none" w="sm" len="sm"/>
            <a:tailEnd type="none" w="sm" len="sm"/>
          </a:ln>
        </p:spPr>
      </p:pic>
      <p:sp>
        <p:nvSpPr>
          <p:cNvPr id="9224" name="Text Box 10"/>
          <p:cNvSpPr txBox="1">
            <a:spLocks noChangeArrowheads="1"/>
          </p:cNvSpPr>
          <p:nvPr/>
        </p:nvSpPr>
        <p:spPr bwMode="auto">
          <a:xfrm>
            <a:off x="5187950" y="968375"/>
            <a:ext cx="1720850" cy="379413"/>
          </a:xfrm>
          <a:prstGeom prst="rect">
            <a:avLst/>
          </a:prstGeom>
          <a:solidFill>
            <a:srgbClr val="FFFFCC"/>
          </a:solidFill>
          <a:ln w="12700">
            <a:solidFill>
              <a:srgbClr val="A50021"/>
            </a:solidFill>
            <a:miter lim="800000"/>
            <a:headEnd type="none" w="sm" len="sm"/>
            <a:tailEnd type="none" w="sm" len="sm"/>
          </a:ln>
        </p:spPr>
        <p:txBody>
          <a:bodyPr wrap="none">
            <a:spAutoFit/>
          </a:bodyPr>
          <a:lstStyle/>
          <a:p>
            <a:r>
              <a:rPr lang="en-US">
                <a:solidFill>
                  <a:srgbClr val="A50021"/>
                </a:solidFill>
              </a:rPr>
              <a:t>2-of-5 example</a:t>
            </a:r>
          </a:p>
        </p:txBody>
      </p:sp>
      <p:sp>
        <p:nvSpPr>
          <p:cNvPr id="9225" name="Text Box 11"/>
          <p:cNvSpPr txBox="1">
            <a:spLocks noChangeArrowheads="1"/>
          </p:cNvSpPr>
          <p:nvPr/>
        </p:nvSpPr>
        <p:spPr bwMode="auto">
          <a:xfrm>
            <a:off x="4397375" y="4133850"/>
            <a:ext cx="952500" cy="287338"/>
          </a:xfrm>
          <a:prstGeom prst="rect">
            <a:avLst/>
          </a:prstGeom>
          <a:solidFill>
            <a:srgbClr val="FFFFCC"/>
          </a:solidFill>
          <a:ln w="12700">
            <a:solidFill>
              <a:srgbClr val="A50021"/>
            </a:solidFill>
            <a:miter lim="800000"/>
            <a:headEnd type="none" w="sm" len="sm"/>
            <a:tailEnd type="none" w="sm" len="sm"/>
          </a:ln>
        </p:spPr>
        <p:txBody>
          <a:bodyPr wrap="none">
            <a:spAutoFit/>
          </a:bodyPr>
          <a:lstStyle/>
          <a:p>
            <a:r>
              <a:rPr lang="en-US" sz="1200" b="1">
                <a:solidFill>
                  <a:srgbClr val="A50021"/>
                </a:solidFill>
              </a:rPr>
              <a:t>Single PRI</a:t>
            </a:r>
          </a:p>
        </p:txBody>
      </p:sp>
      <p:sp>
        <p:nvSpPr>
          <p:cNvPr id="9226" name="Text Box 12"/>
          <p:cNvSpPr txBox="1">
            <a:spLocks noChangeArrowheads="1"/>
          </p:cNvSpPr>
          <p:nvPr/>
        </p:nvSpPr>
        <p:spPr bwMode="auto">
          <a:xfrm>
            <a:off x="6623050" y="4125913"/>
            <a:ext cx="1947863" cy="287337"/>
          </a:xfrm>
          <a:prstGeom prst="rect">
            <a:avLst/>
          </a:prstGeom>
          <a:solidFill>
            <a:srgbClr val="FFFFCC"/>
          </a:solidFill>
          <a:ln w="12700">
            <a:solidFill>
              <a:srgbClr val="A50021"/>
            </a:solidFill>
            <a:miter lim="800000"/>
            <a:headEnd type="none" w="sm" len="sm"/>
            <a:tailEnd type="none" w="sm" len="sm"/>
          </a:ln>
        </p:spPr>
        <p:txBody>
          <a:bodyPr wrap="none">
            <a:spAutoFit/>
          </a:bodyPr>
          <a:lstStyle/>
          <a:p>
            <a:r>
              <a:rPr lang="en-US" sz="1200" b="1">
                <a:solidFill>
                  <a:srgbClr val="A50021"/>
                </a:solidFill>
              </a:rPr>
              <a:t>Grayscale Display Mode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cstate="print"/>
          <a:srcRect/>
          <a:stretch>
            <a:fillRect/>
          </a:stretch>
        </p:blipFill>
        <p:spPr bwMode="auto">
          <a:xfrm>
            <a:off x="4750676" y="3729421"/>
            <a:ext cx="3304836" cy="2478627"/>
          </a:xfrm>
          <a:prstGeom prst="rect">
            <a:avLst/>
          </a:prstGeom>
          <a:noFill/>
          <a:ln w="9525">
            <a:noFill/>
            <a:miter lim="800000"/>
            <a:headEnd/>
            <a:tailEnd/>
          </a:ln>
          <a:effectLst/>
        </p:spPr>
      </p:pic>
      <p:pic>
        <p:nvPicPr>
          <p:cNvPr id="10" name="Picture 4"/>
          <p:cNvPicPr>
            <a:picLocks noChangeAspect="1" noChangeArrowheads="1"/>
          </p:cNvPicPr>
          <p:nvPr/>
        </p:nvPicPr>
        <p:blipFill>
          <a:blip r:embed="rId4" cstate="print"/>
          <a:srcRect/>
          <a:stretch>
            <a:fillRect/>
          </a:stretch>
        </p:blipFill>
        <p:spPr bwMode="auto">
          <a:xfrm>
            <a:off x="5270628" y="1041172"/>
            <a:ext cx="3406545" cy="2575258"/>
          </a:xfrm>
          <a:prstGeom prst="rect">
            <a:avLst/>
          </a:prstGeom>
          <a:solidFill>
            <a:schemeClr val="bg1">
              <a:lumMod val="75000"/>
            </a:schemeClr>
          </a:solidFill>
          <a:ln w="9525">
            <a:solidFill>
              <a:schemeClr val="tx1"/>
            </a:solidFill>
            <a:miter lim="800000"/>
            <a:headEnd type="none" w="sm" len="sm"/>
            <a:tailEnd type="none" w="sm" len="sm"/>
          </a:ln>
        </p:spPr>
      </p:pic>
      <p:sp>
        <p:nvSpPr>
          <p:cNvPr id="2" name="Title 1"/>
          <p:cNvSpPr>
            <a:spLocks noGrp="1"/>
          </p:cNvSpPr>
          <p:nvPr>
            <p:ph type="title"/>
          </p:nvPr>
        </p:nvSpPr>
        <p:spPr>
          <a:xfrm>
            <a:off x="457200" y="138003"/>
            <a:ext cx="8229600" cy="792162"/>
          </a:xfrm>
        </p:spPr>
        <p:txBody>
          <a:bodyPr/>
          <a:lstStyle/>
          <a:p>
            <a:r>
              <a:rPr lang="en-US" sz="3600" dirty="0" smtClean="0">
                <a:solidFill>
                  <a:srgbClr val="C00000"/>
                </a:solidFill>
              </a:rPr>
              <a:t>Non-GUI-Based Demos</a:t>
            </a:r>
            <a:endParaRPr lang="en-US" sz="3600" dirty="0">
              <a:solidFill>
                <a:srgbClr val="C00000"/>
              </a:solidFill>
            </a:endParaRPr>
          </a:p>
        </p:txBody>
      </p:sp>
      <p:sp>
        <p:nvSpPr>
          <p:cNvPr id="4" name="Slide Number Placeholder 3"/>
          <p:cNvSpPr>
            <a:spLocks noGrp="1"/>
          </p:cNvSpPr>
          <p:nvPr>
            <p:ph type="sldNum" sz="quarter" idx="10"/>
          </p:nvPr>
        </p:nvSpPr>
        <p:spPr/>
        <p:txBody>
          <a:bodyPr/>
          <a:lstStyle/>
          <a:p>
            <a:pPr>
              <a:defRPr/>
            </a:pPr>
            <a:fld id="{2D519235-25C9-4E8E-A54F-89C8942FE5D8}" type="slidenum">
              <a:rPr lang="en-US" smtClean="0"/>
              <a:pPr>
                <a:defRPr/>
              </a:pPr>
              <a:t>12</a:t>
            </a:fld>
            <a:endParaRPr lang="en-US"/>
          </a:p>
        </p:txBody>
      </p:sp>
      <p:pic>
        <p:nvPicPr>
          <p:cNvPr id="8" name="Picture 21"/>
          <p:cNvPicPr>
            <a:picLocks noChangeAspect="1" noChangeArrowheads="1"/>
          </p:cNvPicPr>
          <p:nvPr/>
        </p:nvPicPr>
        <p:blipFill>
          <a:blip r:embed="rId5" cstate="print"/>
          <a:srcRect/>
          <a:stretch>
            <a:fillRect/>
          </a:stretch>
        </p:blipFill>
        <p:spPr bwMode="auto">
          <a:xfrm>
            <a:off x="913978" y="3712128"/>
            <a:ext cx="3436532" cy="2577399"/>
          </a:xfrm>
          <a:prstGeom prst="rect">
            <a:avLst/>
          </a:prstGeom>
          <a:noFill/>
          <a:ln w="12700">
            <a:noFill/>
            <a:miter lim="800000"/>
            <a:headEnd type="none" w="sm" len="sm"/>
            <a:tailEnd type="none" w="sm" len="sm"/>
          </a:ln>
        </p:spPr>
      </p:pic>
      <p:pic>
        <p:nvPicPr>
          <p:cNvPr id="9" name="Picture 4"/>
          <p:cNvPicPr>
            <a:picLocks noChangeAspect="1" noChangeArrowheads="1"/>
          </p:cNvPicPr>
          <p:nvPr/>
        </p:nvPicPr>
        <p:blipFill>
          <a:blip r:embed="rId6" cstate="print"/>
          <a:srcRect/>
          <a:stretch>
            <a:fillRect/>
          </a:stretch>
        </p:blipFill>
        <p:spPr bwMode="auto">
          <a:xfrm>
            <a:off x="430903" y="995100"/>
            <a:ext cx="3100571" cy="2621330"/>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3"/>
          <p:cNvSpPr>
            <a:spLocks noGrp="1"/>
          </p:cNvSpPr>
          <p:nvPr>
            <p:ph type="sldNum" sz="quarter" idx="10"/>
          </p:nvPr>
        </p:nvSpPr>
        <p:spPr>
          <a:noFill/>
        </p:spPr>
        <p:txBody>
          <a:bodyPr/>
          <a:lstStyle/>
          <a:p>
            <a:fld id="{A58CD46B-81AE-469A-A8E7-742BA2373498}" type="slidenum">
              <a:rPr lang="en-US"/>
              <a:pPr/>
              <a:t>13</a:t>
            </a:fld>
            <a:endParaRPr lang="en-US"/>
          </a:p>
        </p:txBody>
      </p:sp>
      <p:sp>
        <p:nvSpPr>
          <p:cNvPr id="14339" name="Rectangle 2"/>
          <p:cNvSpPr>
            <a:spLocks noGrp="1" noChangeArrowheads="1"/>
          </p:cNvSpPr>
          <p:nvPr>
            <p:ph type="title"/>
          </p:nvPr>
        </p:nvSpPr>
        <p:spPr>
          <a:xfrm>
            <a:off x="457200" y="274638"/>
            <a:ext cx="8229600" cy="557212"/>
          </a:xfrm>
        </p:spPr>
        <p:txBody>
          <a:bodyPr/>
          <a:lstStyle/>
          <a:p>
            <a:pPr eaLnBrk="1" hangingPunct="1"/>
            <a:r>
              <a:rPr lang="en-US" dirty="0" smtClean="0"/>
              <a:t>Detection Calculator </a:t>
            </a:r>
            <a:r>
              <a:rPr lang="en-US" dirty="0" err="1" smtClean="0">
                <a:latin typeface="Courier New" pitchFamily="49" charset="0"/>
              </a:rPr>
              <a:t>Pd_calc</a:t>
            </a:r>
            <a:endParaRPr lang="en-US" dirty="0" smtClean="0">
              <a:latin typeface="Courier New" pitchFamily="49" charset="0"/>
            </a:endParaRPr>
          </a:p>
        </p:txBody>
      </p:sp>
      <p:sp>
        <p:nvSpPr>
          <p:cNvPr id="14340" name="Rectangle 3"/>
          <p:cNvSpPr>
            <a:spLocks noGrp="1" noChangeArrowheads="1"/>
          </p:cNvSpPr>
          <p:nvPr>
            <p:ph type="body" idx="1"/>
          </p:nvPr>
        </p:nvSpPr>
        <p:spPr>
          <a:xfrm>
            <a:off x="312738" y="873125"/>
            <a:ext cx="8518525" cy="5984875"/>
          </a:xfrm>
        </p:spPr>
        <p:txBody>
          <a:bodyPr/>
          <a:lstStyle/>
          <a:p>
            <a:pPr eaLnBrk="1" hangingPunct="1">
              <a:lnSpc>
                <a:spcPct val="95000"/>
              </a:lnSpc>
            </a:pPr>
            <a:r>
              <a:rPr lang="en-US" sz="2000" dirty="0" smtClean="0"/>
              <a:t>Detection calculator that computes </a:t>
            </a:r>
            <a:r>
              <a:rPr lang="en-US" sz="2000" b="0" i="1" dirty="0" smtClean="0">
                <a:latin typeface="Times New Roman" pitchFamily="18" charset="0"/>
                <a:cs typeface="Times New Roman" pitchFamily="18" charset="0"/>
              </a:rPr>
              <a:t>P</a:t>
            </a:r>
            <a:r>
              <a:rPr lang="en-US" sz="2000" b="0" i="1" baseline="-25000" dirty="0" smtClean="0">
                <a:latin typeface="Times New Roman" pitchFamily="18" charset="0"/>
                <a:cs typeface="Times New Roman" pitchFamily="18" charset="0"/>
              </a:rPr>
              <a:t>d</a:t>
            </a:r>
            <a:r>
              <a:rPr lang="en-US" sz="2000" dirty="0" smtClean="0"/>
              <a:t> </a:t>
            </a:r>
            <a:r>
              <a:rPr lang="en-US" sz="1800" dirty="0" smtClean="0"/>
              <a:t>for non-coherent square-law integration of Swerling target models in Gaussian I/Q noise with a square-law detector</a:t>
            </a:r>
          </a:p>
          <a:p>
            <a:pPr lvl="1" eaLnBrk="1" hangingPunct="1">
              <a:lnSpc>
                <a:spcPct val="95000"/>
              </a:lnSpc>
            </a:pPr>
            <a:r>
              <a:rPr lang="en-US" sz="1800" dirty="0" smtClean="0"/>
              <a:t>Implements equations in the appendix of </a:t>
            </a:r>
            <a:r>
              <a:rPr lang="en-US" sz="1800" i="1" dirty="0" smtClean="0"/>
              <a:t>Radar Target Detection- Handbook of Theory and Practice</a:t>
            </a:r>
            <a:r>
              <a:rPr lang="en-US" sz="1800" dirty="0" smtClean="0"/>
              <a:t> by Daniel P. Meyer and Herbert A. Mayer, (Academic Press, 1973) (“M&amp;M”)</a:t>
            </a:r>
          </a:p>
          <a:p>
            <a:pPr lvl="1" eaLnBrk="1" hangingPunct="1">
              <a:lnSpc>
                <a:spcPct val="95000"/>
              </a:lnSpc>
            </a:pPr>
            <a:r>
              <a:rPr lang="en-US" sz="1800" dirty="0" smtClean="0"/>
              <a:t>Computes the  threshold and probability of detection for the four standard Swerling cases and the nonfluctuating case</a:t>
            </a:r>
          </a:p>
          <a:p>
            <a:pPr lvl="1" eaLnBrk="1" hangingPunct="1">
              <a:lnSpc>
                <a:spcPct val="95000"/>
              </a:lnSpc>
            </a:pPr>
            <a:r>
              <a:rPr lang="en-US" sz="1800" dirty="0" smtClean="0"/>
              <a:t> Also included is the </a:t>
            </a:r>
            <a:r>
              <a:rPr lang="en-US" sz="1800" dirty="0" err="1" smtClean="0"/>
              <a:t>Albersheim</a:t>
            </a:r>
            <a:r>
              <a:rPr lang="en-US" sz="1800" dirty="0" smtClean="0"/>
              <a:t> approximation to the nonfluctuating case.</a:t>
            </a:r>
          </a:p>
          <a:p>
            <a:pPr eaLnBrk="1" hangingPunct="1">
              <a:lnSpc>
                <a:spcPct val="95000"/>
              </a:lnSpc>
            </a:pPr>
            <a:r>
              <a:rPr lang="en-US" sz="2000" dirty="0" smtClean="0"/>
              <a:t>To use: write a main program to call </a:t>
            </a:r>
            <a:r>
              <a:rPr lang="en-US" sz="2000" b="0" dirty="0" err="1" smtClean="0">
                <a:latin typeface="Courier New" pitchFamily="49" charset="0"/>
              </a:rPr>
              <a:t>Pd.m</a:t>
            </a:r>
            <a:endParaRPr lang="en-US" sz="2000" b="0" dirty="0" smtClean="0">
              <a:latin typeface="Courier New" pitchFamily="49" charset="0"/>
            </a:endParaRPr>
          </a:p>
          <a:p>
            <a:pPr lvl="1" eaLnBrk="1" hangingPunct="1">
              <a:lnSpc>
                <a:spcPct val="95000"/>
              </a:lnSpc>
            </a:pPr>
            <a:r>
              <a:rPr lang="en-US" sz="1800" dirty="0" smtClean="0"/>
              <a:t>See examples on next two slides</a:t>
            </a:r>
          </a:p>
          <a:p>
            <a:pPr eaLnBrk="1" hangingPunct="1">
              <a:lnSpc>
                <a:spcPct val="95000"/>
              </a:lnSpc>
            </a:pPr>
            <a:r>
              <a:rPr lang="en-US" sz="2000" dirty="0" smtClean="0"/>
              <a:t>Based on </a:t>
            </a:r>
            <a:r>
              <a:rPr lang="en-US" sz="2000" dirty="0" err="1" smtClean="0">
                <a:latin typeface="Courier New" pitchFamily="49" charset="0"/>
                <a:cs typeface="Courier New" pitchFamily="49" charset="0"/>
              </a:rPr>
              <a:t>meyerfun.m</a:t>
            </a:r>
            <a:r>
              <a:rPr lang="en-US" sz="2000" dirty="0" smtClean="0"/>
              <a:t>, version 1.2 (by Douglas Dougherty,  NSWC DD Code T45,  4/14/99)</a:t>
            </a:r>
          </a:p>
          <a:p>
            <a:pPr lvl="1" eaLnBrk="1" hangingPunct="1">
              <a:lnSpc>
                <a:spcPct val="95000"/>
              </a:lnSpc>
            </a:pPr>
            <a:r>
              <a:rPr lang="en-US" sz="1600" b="0" dirty="0" err="1" smtClean="0">
                <a:latin typeface="Courier New" pitchFamily="49" charset="0"/>
                <a:cs typeface="Courier New" pitchFamily="49" charset="0"/>
              </a:rPr>
              <a:t>meyerfun.m</a:t>
            </a:r>
            <a:r>
              <a:rPr lang="en-US" sz="1600" dirty="0" smtClean="0"/>
              <a:t> and a controlling GUI, </a:t>
            </a:r>
            <a:r>
              <a:rPr lang="en-US" sz="1600" b="0" dirty="0" err="1" smtClean="0">
                <a:latin typeface="Courier New" pitchFamily="49" charset="0"/>
                <a:cs typeface="Courier New" pitchFamily="49" charset="0"/>
              </a:rPr>
              <a:t>meyer.m</a:t>
            </a:r>
            <a:r>
              <a:rPr lang="en-US" sz="1600" dirty="0" smtClean="0"/>
              <a:t>, available on </a:t>
            </a:r>
            <a:r>
              <a:rPr lang="en-US" sz="1600" dirty="0" err="1" smtClean="0"/>
              <a:t>MathWorks</a:t>
            </a:r>
            <a:r>
              <a:rPr lang="en-US" sz="1600" dirty="0" smtClean="0"/>
              <a:t>’ MATLAB Central file exchange, </a:t>
            </a:r>
            <a:r>
              <a:rPr lang="en-US" sz="1600" dirty="0" smtClean="0">
                <a:hlinkClick r:id="rId3"/>
              </a:rPr>
              <a:t>http://www.mathworks.com/matlabcentral/fileexchange/1569</a:t>
            </a:r>
            <a:r>
              <a:rPr lang="en-US" sz="1600" dirty="0" smtClean="0"/>
              <a:t> </a:t>
            </a:r>
          </a:p>
          <a:p>
            <a:pPr eaLnBrk="1" hangingPunct="1">
              <a:lnSpc>
                <a:spcPct val="95000"/>
              </a:lnSpc>
            </a:pPr>
            <a:r>
              <a:rPr lang="en-US" sz="2000" dirty="0" smtClean="0"/>
              <a:t>Modified significantly</a:t>
            </a:r>
          </a:p>
          <a:p>
            <a:pPr lvl="1" eaLnBrk="1" hangingPunct="1">
              <a:lnSpc>
                <a:spcPct val="95000"/>
              </a:lnSpc>
            </a:pPr>
            <a:r>
              <a:rPr lang="en-US" sz="1600" dirty="0" smtClean="0"/>
              <a:t>Additional cases, </a:t>
            </a:r>
            <a:r>
              <a:rPr lang="en-US" sz="1600" dirty="0" err="1" smtClean="0"/>
              <a:t>vectorization</a:t>
            </a:r>
            <a:r>
              <a:rPr lang="en-US" sz="1600" dirty="0" smtClean="0"/>
              <a:t>, numerical issues</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Number Placeholder 3"/>
          <p:cNvSpPr>
            <a:spLocks noGrp="1"/>
          </p:cNvSpPr>
          <p:nvPr>
            <p:ph type="sldNum" sz="quarter" idx="10"/>
          </p:nvPr>
        </p:nvSpPr>
        <p:spPr>
          <a:noFill/>
        </p:spPr>
        <p:txBody>
          <a:bodyPr/>
          <a:lstStyle/>
          <a:p>
            <a:fld id="{72859AA7-ABAB-4CCF-A1ED-647042FEFACC}" type="slidenum">
              <a:rPr lang="en-US"/>
              <a:pPr/>
              <a:t>14</a:t>
            </a:fld>
            <a:endParaRPr lang="en-US"/>
          </a:p>
        </p:txBody>
      </p:sp>
      <p:sp>
        <p:nvSpPr>
          <p:cNvPr id="15363" name="Rectangle 2"/>
          <p:cNvSpPr>
            <a:spLocks noGrp="1" noChangeArrowheads="1"/>
          </p:cNvSpPr>
          <p:nvPr>
            <p:ph type="title"/>
          </p:nvPr>
        </p:nvSpPr>
        <p:spPr>
          <a:xfrm>
            <a:off x="457200" y="127158"/>
            <a:ext cx="8229600" cy="792162"/>
          </a:xfrm>
        </p:spPr>
        <p:txBody>
          <a:bodyPr/>
          <a:lstStyle/>
          <a:p>
            <a:pPr eaLnBrk="1" hangingPunct="1"/>
            <a:r>
              <a:rPr lang="en-US" dirty="0" smtClean="0"/>
              <a:t>Example Calling Program #1:</a:t>
            </a:r>
            <a:br>
              <a:rPr lang="en-US" dirty="0" smtClean="0"/>
            </a:br>
            <a:r>
              <a:rPr lang="en-US" dirty="0" err="1" smtClean="0">
                <a:latin typeface="Courier New" pitchFamily="49" charset="0"/>
              </a:rPr>
              <a:t>Pd_as_a_function_of_N.m</a:t>
            </a:r>
            <a:endParaRPr lang="en-US" dirty="0" smtClean="0">
              <a:latin typeface="Courier New" pitchFamily="49" charset="0"/>
            </a:endParaRPr>
          </a:p>
        </p:txBody>
      </p:sp>
      <p:sp>
        <p:nvSpPr>
          <p:cNvPr id="15364" name="Rectangle 3"/>
          <p:cNvSpPr>
            <a:spLocks noGrp="1" noChangeArrowheads="1"/>
          </p:cNvSpPr>
          <p:nvPr>
            <p:ph type="body" idx="1"/>
          </p:nvPr>
        </p:nvSpPr>
        <p:spPr>
          <a:xfrm>
            <a:off x="357352" y="1085850"/>
            <a:ext cx="4214648" cy="4525963"/>
          </a:xfrm>
        </p:spPr>
        <p:txBody>
          <a:bodyPr/>
          <a:lstStyle/>
          <a:p>
            <a:pPr eaLnBrk="1" hangingPunct="1">
              <a:lnSpc>
                <a:spcPct val="80000"/>
              </a:lnSpc>
              <a:buFontTx/>
              <a:buNone/>
            </a:pPr>
            <a:r>
              <a:rPr lang="en-US" sz="1400" b="0" dirty="0" smtClean="0">
                <a:latin typeface="Arial Narrow" pitchFamily="34" charset="0"/>
              </a:rPr>
              <a:t>% M file for computing a figure to illustrate the effect of</a:t>
            </a:r>
          </a:p>
          <a:p>
            <a:pPr eaLnBrk="1" hangingPunct="1">
              <a:lnSpc>
                <a:spcPct val="80000"/>
              </a:lnSpc>
              <a:buFontTx/>
              <a:buNone/>
            </a:pPr>
            <a:r>
              <a:rPr lang="en-US" sz="1400" b="0" dirty="0" smtClean="0">
                <a:latin typeface="Arial Narrow" pitchFamily="34" charset="0"/>
              </a:rPr>
              <a:t>% noncoherent integration on Pd vs. SNR for Swerling 0,</a:t>
            </a:r>
          </a:p>
          <a:p>
            <a:pPr eaLnBrk="1" hangingPunct="1">
              <a:lnSpc>
                <a:spcPct val="80000"/>
              </a:lnSpc>
              <a:buFontTx/>
              <a:buNone/>
            </a:pPr>
            <a:r>
              <a:rPr lang="en-US" sz="1400" b="0" dirty="0" smtClean="0">
                <a:latin typeface="Arial Narrow" pitchFamily="34" charset="0"/>
              </a:rPr>
              <a:t>% for </a:t>
            </a:r>
            <a:r>
              <a:rPr lang="en-US" sz="1400" b="0" dirty="0" err="1" smtClean="0">
                <a:latin typeface="Arial Narrow" pitchFamily="34" charset="0"/>
              </a:rPr>
              <a:t>Pfa</a:t>
            </a:r>
            <a:r>
              <a:rPr lang="en-US" sz="1400" b="0" dirty="0" smtClean="0">
                <a:latin typeface="Arial Narrow" pitchFamily="34" charset="0"/>
              </a:rPr>
              <a:t> = 1e-8, SNR from -2 to+15 dB, and N=1 to 100.</a:t>
            </a:r>
          </a:p>
          <a:p>
            <a:pPr eaLnBrk="1" hangingPunct="1">
              <a:lnSpc>
                <a:spcPct val="80000"/>
              </a:lnSpc>
              <a:buFontTx/>
              <a:buNone/>
            </a:pPr>
            <a:r>
              <a:rPr lang="en-US" sz="1400" b="0" dirty="0" smtClean="0">
                <a:latin typeface="Arial Narrow" pitchFamily="34" charset="0"/>
              </a:rPr>
              <a:t>%</a:t>
            </a:r>
          </a:p>
          <a:p>
            <a:pPr eaLnBrk="1" hangingPunct="1">
              <a:lnSpc>
                <a:spcPct val="80000"/>
              </a:lnSpc>
              <a:buFontTx/>
              <a:buNone/>
            </a:pPr>
            <a:r>
              <a:rPr lang="en-US" sz="1400" b="0" dirty="0" smtClean="0">
                <a:latin typeface="Arial Narrow" pitchFamily="34" charset="0"/>
              </a:rPr>
              <a:t>% Mark Richards</a:t>
            </a:r>
          </a:p>
          <a:p>
            <a:pPr eaLnBrk="1" hangingPunct="1">
              <a:lnSpc>
                <a:spcPct val="80000"/>
              </a:lnSpc>
              <a:buFontTx/>
              <a:buNone/>
            </a:pPr>
            <a:r>
              <a:rPr lang="en-US" sz="1400" b="0" dirty="0" smtClean="0">
                <a:latin typeface="Arial Narrow" pitchFamily="34" charset="0"/>
              </a:rPr>
              <a:t>% July 2002</a:t>
            </a:r>
          </a:p>
          <a:p>
            <a:pPr eaLnBrk="1" hangingPunct="1">
              <a:lnSpc>
                <a:spcPct val="80000"/>
              </a:lnSpc>
              <a:buFontTx/>
              <a:buNone/>
            </a:pPr>
            <a:endParaRPr lang="en-US" sz="1400" b="0" dirty="0" smtClean="0">
              <a:latin typeface="Arial Narrow" pitchFamily="34" charset="0"/>
            </a:endParaRPr>
          </a:p>
          <a:p>
            <a:pPr eaLnBrk="1" hangingPunct="1">
              <a:lnSpc>
                <a:spcPct val="80000"/>
              </a:lnSpc>
              <a:buFontTx/>
              <a:buNone/>
            </a:pPr>
            <a:r>
              <a:rPr lang="en-US" sz="1400" b="0" dirty="0" err="1" smtClean="0">
                <a:latin typeface="Arial Narrow" pitchFamily="34" charset="0"/>
              </a:rPr>
              <a:t>SNR_dB</a:t>
            </a:r>
            <a:r>
              <a:rPr lang="en-US" sz="1400" b="0" dirty="0" smtClean="0">
                <a:latin typeface="Arial Narrow" pitchFamily="34" charset="0"/>
              </a:rPr>
              <a:t> = </a:t>
            </a:r>
            <a:r>
              <a:rPr lang="en-US" sz="1400" b="0" dirty="0" err="1" smtClean="0">
                <a:latin typeface="Arial Narrow" pitchFamily="34" charset="0"/>
              </a:rPr>
              <a:t>linspace</a:t>
            </a:r>
            <a:r>
              <a:rPr lang="en-US" sz="1400" b="0" dirty="0" smtClean="0">
                <a:latin typeface="Arial Narrow" pitchFamily="34" charset="0"/>
              </a:rPr>
              <a:t>(0,15);</a:t>
            </a:r>
          </a:p>
          <a:p>
            <a:pPr eaLnBrk="1" hangingPunct="1">
              <a:lnSpc>
                <a:spcPct val="80000"/>
              </a:lnSpc>
              <a:buFontTx/>
              <a:buNone/>
            </a:pPr>
            <a:r>
              <a:rPr lang="en-US" sz="1400" b="0" dirty="0" err="1" smtClean="0">
                <a:latin typeface="Arial Narrow" pitchFamily="34" charset="0"/>
              </a:rPr>
              <a:t>Pfa</a:t>
            </a:r>
            <a:r>
              <a:rPr lang="en-US" sz="1400" b="0" dirty="0" smtClean="0">
                <a:latin typeface="Arial Narrow" pitchFamily="34" charset="0"/>
              </a:rPr>
              <a:t> = 1e-8*ones(size(</a:t>
            </a:r>
            <a:r>
              <a:rPr lang="en-US" sz="1400" b="0" dirty="0" err="1" smtClean="0">
                <a:latin typeface="Arial Narrow" pitchFamily="34" charset="0"/>
              </a:rPr>
              <a:t>SNR_dB</a:t>
            </a:r>
            <a:r>
              <a:rPr lang="en-US" sz="1400" b="0" dirty="0" smtClean="0">
                <a:latin typeface="Arial Narrow" pitchFamily="34" charset="0"/>
              </a:rPr>
              <a:t>));</a:t>
            </a:r>
          </a:p>
          <a:p>
            <a:pPr eaLnBrk="1" hangingPunct="1">
              <a:lnSpc>
                <a:spcPct val="80000"/>
              </a:lnSpc>
              <a:buFontTx/>
              <a:buNone/>
            </a:pPr>
            <a:endParaRPr lang="en-US" sz="1400" b="0" dirty="0" smtClean="0">
              <a:latin typeface="Arial Narrow" pitchFamily="34" charset="0"/>
            </a:endParaRPr>
          </a:p>
          <a:p>
            <a:pPr eaLnBrk="1" hangingPunct="1">
              <a:lnSpc>
                <a:spcPct val="80000"/>
              </a:lnSpc>
              <a:buFontTx/>
              <a:buNone/>
            </a:pPr>
            <a:r>
              <a:rPr lang="en-US" sz="1400" b="0" dirty="0" smtClean="0">
                <a:latin typeface="Arial Narrow" pitchFamily="34" charset="0"/>
              </a:rPr>
              <a:t>% Step through the cases:</a:t>
            </a:r>
          </a:p>
          <a:p>
            <a:pPr eaLnBrk="1" hangingPunct="1">
              <a:lnSpc>
                <a:spcPct val="80000"/>
              </a:lnSpc>
              <a:buFontTx/>
              <a:buNone/>
            </a:pPr>
            <a:endParaRPr lang="en-US" sz="1400" b="0" dirty="0" smtClean="0">
              <a:latin typeface="Arial Narrow" pitchFamily="34" charset="0"/>
            </a:endParaRPr>
          </a:p>
          <a:p>
            <a:pPr eaLnBrk="1" hangingPunct="1">
              <a:lnSpc>
                <a:spcPct val="80000"/>
              </a:lnSpc>
              <a:buFontTx/>
              <a:buNone/>
            </a:pPr>
            <a:r>
              <a:rPr lang="en-US" sz="1400" b="0" dirty="0" smtClean="0">
                <a:latin typeface="Arial Narrow" pitchFamily="34" charset="0"/>
              </a:rPr>
              <a:t>Pd0 = Pd(1*ones(size(</a:t>
            </a:r>
            <a:r>
              <a:rPr lang="en-US" sz="1400" b="0" dirty="0" err="1" smtClean="0">
                <a:latin typeface="Arial Narrow" pitchFamily="34" charset="0"/>
              </a:rPr>
              <a:t>SNR_dB</a:t>
            </a:r>
            <a:r>
              <a:rPr lang="en-US" sz="1400" b="0" dirty="0" smtClean="0">
                <a:latin typeface="Arial Narrow" pitchFamily="34" charset="0"/>
              </a:rPr>
              <a:t>)),Pfa,SNR_dB,0);</a:t>
            </a:r>
          </a:p>
          <a:p>
            <a:pPr eaLnBrk="1" hangingPunct="1">
              <a:lnSpc>
                <a:spcPct val="80000"/>
              </a:lnSpc>
              <a:buFontTx/>
              <a:buNone/>
            </a:pPr>
            <a:r>
              <a:rPr lang="en-US" sz="1400" b="0" dirty="0" smtClean="0">
                <a:latin typeface="Arial Narrow" pitchFamily="34" charset="0"/>
              </a:rPr>
              <a:t>Pd1 = Pd(2*ones(size(</a:t>
            </a:r>
            <a:r>
              <a:rPr lang="en-US" sz="1400" b="0" dirty="0" err="1" smtClean="0">
                <a:latin typeface="Arial Narrow" pitchFamily="34" charset="0"/>
              </a:rPr>
              <a:t>SNR_dB</a:t>
            </a:r>
            <a:r>
              <a:rPr lang="en-US" sz="1400" b="0" dirty="0" smtClean="0">
                <a:latin typeface="Arial Narrow" pitchFamily="34" charset="0"/>
              </a:rPr>
              <a:t>)),Pfa,SNR_dB,0);</a:t>
            </a:r>
          </a:p>
          <a:p>
            <a:pPr eaLnBrk="1" hangingPunct="1">
              <a:lnSpc>
                <a:spcPct val="80000"/>
              </a:lnSpc>
              <a:buFontTx/>
              <a:buNone/>
            </a:pPr>
            <a:r>
              <a:rPr lang="en-US" sz="1400" b="0" dirty="0" smtClean="0">
                <a:latin typeface="Arial Narrow" pitchFamily="34" charset="0"/>
              </a:rPr>
              <a:t>Pd2 = Pd(5*ones(size(</a:t>
            </a:r>
            <a:r>
              <a:rPr lang="en-US" sz="1400" b="0" dirty="0" err="1" smtClean="0">
                <a:latin typeface="Arial Narrow" pitchFamily="34" charset="0"/>
              </a:rPr>
              <a:t>SNR_dB</a:t>
            </a:r>
            <a:r>
              <a:rPr lang="en-US" sz="1400" b="0" dirty="0" smtClean="0">
                <a:latin typeface="Arial Narrow" pitchFamily="34" charset="0"/>
              </a:rPr>
              <a:t>)),Pfa,SNR_dB,0);</a:t>
            </a:r>
          </a:p>
          <a:p>
            <a:pPr eaLnBrk="1" hangingPunct="1">
              <a:lnSpc>
                <a:spcPct val="80000"/>
              </a:lnSpc>
              <a:buFontTx/>
              <a:buNone/>
            </a:pPr>
            <a:r>
              <a:rPr lang="en-US" sz="1400" b="0" dirty="0" smtClean="0">
                <a:latin typeface="Arial Narrow" pitchFamily="34" charset="0"/>
              </a:rPr>
              <a:t>Pd3 = Pd(10*ones(size(</a:t>
            </a:r>
            <a:r>
              <a:rPr lang="en-US" sz="1400" b="0" dirty="0" err="1" smtClean="0">
                <a:latin typeface="Arial Narrow" pitchFamily="34" charset="0"/>
              </a:rPr>
              <a:t>SNR_dB</a:t>
            </a:r>
            <a:r>
              <a:rPr lang="en-US" sz="1400" b="0" dirty="0" smtClean="0">
                <a:latin typeface="Arial Narrow" pitchFamily="34" charset="0"/>
              </a:rPr>
              <a:t>)),Pfa,SNR_dB,0);</a:t>
            </a:r>
          </a:p>
          <a:p>
            <a:pPr eaLnBrk="1" hangingPunct="1">
              <a:lnSpc>
                <a:spcPct val="80000"/>
              </a:lnSpc>
              <a:buFontTx/>
              <a:buNone/>
            </a:pPr>
            <a:r>
              <a:rPr lang="en-US" sz="1400" b="0" dirty="0" smtClean="0">
                <a:latin typeface="Arial Narrow" pitchFamily="34" charset="0"/>
              </a:rPr>
              <a:t>Pd4 = Pd(20*ones(size(</a:t>
            </a:r>
            <a:r>
              <a:rPr lang="en-US" sz="1400" b="0" dirty="0" err="1" smtClean="0">
                <a:latin typeface="Arial Narrow" pitchFamily="34" charset="0"/>
              </a:rPr>
              <a:t>SNR_dB</a:t>
            </a:r>
            <a:r>
              <a:rPr lang="en-US" sz="1400" b="0" dirty="0" smtClean="0">
                <a:latin typeface="Arial Narrow" pitchFamily="34" charset="0"/>
              </a:rPr>
              <a:t>)),Pfa,SNR_dB,0);</a:t>
            </a:r>
          </a:p>
          <a:p>
            <a:pPr eaLnBrk="1" hangingPunct="1">
              <a:lnSpc>
                <a:spcPct val="80000"/>
              </a:lnSpc>
              <a:buFontTx/>
              <a:buNone/>
            </a:pPr>
            <a:endParaRPr lang="en-US" sz="1400" b="0" dirty="0" smtClean="0">
              <a:latin typeface="Arial Narrow" pitchFamily="34" charset="0"/>
            </a:endParaRPr>
          </a:p>
          <a:p>
            <a:pPr eaLnBrk="1" hangingPunct="1">
              <a:lnSpc>
                <a:spcPct val="80000"/>
              </a:lnSpc>
              <a:buFontTx/>
              <a:buNone/>
            </a:pPr>
            <a:r>
              <a:rPr lang="en-US" sz="1400" b="0" dirty="0" smtClean="0">
                <a:latin typeface="Arial Narrow" pitchFamily="34" charset="0"/>
              </a:rPr>
              <a:t>% OK, now draw the results</a:t>
            </a:r>
          </a:p>
          <a:p>
            <a:pPr eaLnBrk="1" hangingPunct="1">
              <a:lnSpc>
                <a:spcPct val="80000"/>
              </a:lnSpc>
              <a:buFontTx/>
              <a:buNone/>
            </a:pPr>
            <a:endParaRPr lang="en-US" sz="1400" b="0" dirty="0" smtClean="0">
              <a:latin typeface="Arial Narrow" pitchFamily="34" charset="0"/>
            </a:endParaRPr>
          </a:p>
          <a:p>
            <a:pPr eaLnBrk="1" hangingPunct="1">
              <a:lnSpc>
                <a:spcPct val="80000"/>
              </a:lnSpc>
              <a:buFontTx/>
              <a:buNone/>
            </a:pPr>
            <a:r>
              <a:rPr lang="en-US" sz="1400" b="0" dirty="0" smtClean="0">
                <a:latin typeface="Arial Narrow" pitchFamily="34" charset="0"/>
              </a:rPr>
              <a:t>plot(</a:t>
            </a:r>
            <a:r>
              <a:rPr lang="en-US" sz="1400" b="0" dirty="0" err="1" smtClean="0">
                <a:latin typeface="Arial Narrow" pitchFamily="34" charset="0"/>
              </a:rPr>
              <a:t>SNR_dB</a:t>
            </a:r>
            <a:r>
              <a:rPr lang="en-US" sz="1400" b="0" dirty="0" smtClean="0">
                <a:latin typeface="Arial Narrow" pitchFamily="34" charset="0"/>
              </a:rPr>
              <a:t>,[Pd0; Pd1; Pd2; Pd3; Pd4])</a:t>
            </a:r>
          </a:p>
          <a:p>
            <a:pPr eaLnBrk="1" hangingPunct="1">
              <a:lnSpc>
                <a:spcPct val="80000"/>
              </a:lnSpc>
              <a:buFontTx/>
              <a:buNone/>
            </a:pPr>
            <a:r>
              <a:rPr lang="en-US" sz="1400" b="0" dirty="0" smtClean="0">
                <a:latin typeface="Arial Narrow" pitchFamily="34" charset="0"/>
              </a:rPr>
              <a:t>axis([0,15,0,1]);</a:t>
            </a:r>
          </a:p>
          <a:p>
            <a:pPr eaLnBrk="1" hangingPunct="1">
              <a:lnSpc>
                <a:spcPct val="80000"/>
              </a:lnSpc>
              <a:buFontTx/>
              <a:buNone/>
            </a:pPr>
            <a:r>
              <a:rPr lang="en-US" sz="1400" b="0" dirty="0" err="1" smtClean="0">
                <a:latin typeface="Arial Narrow" pitchFamily="34" charset="0"/>
              </a:rPr>
              <a:t>xlabel</a:t>
            </a:r>
            <a:r>
              <a:rPr lang="en-US" sz="1400" b="0" dirty="0" smtClean="0">
                <a:latin typeface="Arial Narrow" pitchFamily="34" charset="0"/>
              </a:rPr>
              <a:t>('SNR (dB)'); </a:t>
            </a:r>
            <a:r>
              <a:rPr lang="en-US" sz="1400" b="0" dirty="0" err="1" smtClean="0">
                <a:latin typeface="Arial Narrow" pitchFamily="34" charset="0"/>
              </a:rPr>
              <a:t>ylabel</a:t>
            </a:r>
            <a:r>
              <a:rPr lang="en-US" sz="1400" b="0" dirty="0" smtClean="0">
                <a:latin typeface="Arial Narrow" pitchFamily="34" charset="0"/>
              </a:rPr>
              <a:t>('Pd'); grid;</a:t>
            </a:r>
          </a:p>
          <a:p>
            <a:pPr eaLnBrk="1" hangingPunct="1">
              <a:lnSpc>
                <a:spcPct val="80000"/>
              </a:lnSpc>
              <a:buFontTx/>
              <a:buNone/>
            </a:pPr>
            <a:r>
              <a:rPr lang="pt-BR" sz="1400" b="0" dirty="0" smtClean="0">
                <a:latin typeface="Arial Narrow" pitchFamily="34" charset="0"/>
              </a:rPr>
              <a:t>legend('N=1','N=2','N=5','N=10','N=20','Location','SouthEast');</a:t>
            </a:r>
            <a:endParaRPr lang="en-US" sz="1400" b="0" dirty="0" smtClean="0">
              <a:latin typeface="Arial Narrow" pitchFamily="34" charset="0"/>
            </a:endParaRPr>
          </a:p>
        </p:txBody>
      </p:sp>
      <p:pic>
        <p:nvPicPr>
          <p:cNvPr id="78852" name="Picture 4"/>
          <p:cNvPicPr>
            <a:picLocks noChangeAspect="1" noChangeArrowheads="1"/>
          </p:cNvPicPr>
          <p:nvPr/>
        </p:nvPicPr>
        <p:blipFill>
          <a:blip r:embed="rId3" cstate="print"/>
          <a:srcRect/>
          <a:stretch>
            <a:fillRect/>
          </a:stretch>
        </p:blipFill>
        <p:spPr bwMode="auto">
          <a:xfrm>
            <a:off x="4080386" y="1979151"/>
            <a:ext cx="4794318" cy="359573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Number Placeholder 3"/>
          <p:cNvSpPr>
            <a:spLocks noGrp="1"/>
          </p:cNvSpPr>
          <p:nvPr>
            <p:ph type="sldNum" sz="quarter" idx="10"/>
          </p:nvPr>
        </p:nvSpPr>
        <p:spPr>
          <a:noFill/>
        </p:spPr>
        <p:txBody>
          <a:bodyPr/>
          <a:lstStyle/>
          <a:p>
            <a:fld id="{4F6F1785-80E6-4B34-BBA0-DBD1AC868F95}" type="slidenum">
              <a:rPr lang="en-US"/>
              <a:pPr/>
              <a:t>15</a:t>
            </a:fld>
            <a:endParaRPr lang="en-US"/>
          </a:p>
        </p:txBody>
      </p:sp>
      <p:sp>
        <p:nvSpPr>
          <p:cNvPr id="16387" name="Rectangle 7"/>
          <p:cNvSpPr>
            <a:spLocks noGrp="1" noChangeArrowheads="1"/>
          </p:cNvSpPr>
          <p:nvPr>
            <p:ph type="title"/>
          </p:nvPr>
        </p:nvSpPr>
        <p:spPr>
          <a:xfrm>
            <a:off x="457200" y="132732"/>
            <a:ext cx="8229600" cy="792163"/>
          </a:xfrm>
        </p:spPr>
        <p:txBody>
          <a:bodyPr/>
          <a:lstStyle/>
          <a:p>
            <a:pPr eaLnBrk="1" hangingPunct="1"/>
            <a:r>
              <a:rPr lang="en-US" dirty="0" smtClean="0"/>
              <a:t>Example Calling Program #1:</a:t>
            </a:r>
            <a:br>
              <a:rPr lang="en-US" dirty="0" smtClean="0"/>
            </a:br>
            <a:r>
              <a:rPr lang="en-US" dirty="0" err="1" smtClean="0">
                <a:latin typeface="Courier New" pitchFamily="49" charset="0"/>
              </a:rPr>
              <a:t>Swerling_compare.m</a:t>
            </a:r>
            <a:endParaRPr lang="en-US" dirty="0" smtClean="0">
              <a:latin typeface="Courier New" pitchFamily="49" charset="0"/>
            </a:endParaRPr>
          </a:p>
        </p:txBody>
      </p:sp>
      <p:sp>
        <p:nvSpPr>
          <p:cNvPr id="16388" name="Rectangle 8"/>
          <p:cNvSpPr>
            <a:spLocks noGrp="1" noChangeArrowheads="1"/>
          </p:cNvSpPr>
          <p:nvPr>
            <p:ph type="body" idx="1"/>
          </p:nvPr>
        </p:nvSpPr>
        <p:spPr>
          <a:xfrm>
            <a:off x="457200" y="941897"/>
            <a:ext cx="5730875" cy="4525962"/>
          </a:xfrm>
          <a:noFill/>
        </p:spPr>
        <p:txBody>
          <a:bodyPr/>
          <a:lstStyle/>
          <a:p>
            <a:pPr eaLnBrk="1" hangingPunct="1">
              <a:lnSpc>
                <a:spcPct val="85000"/>
              </a:lnSpc>
              <a:buFontTx/>
              <a:buNone/>
            </a:pPr>
            <a:r>
              <a:rPr lang="en-US" sz="1400" b="0" dirty="0" smtClean="0">
                <a:latin typeface="Arial Narrow" pitchFamily="34" charset="0"/>
              </a:rPr>
              <a:t>% M file for computing a figure to compare the 5 </a:t>
            </a:r>
            <a:r>
              <a:rPr lang="en-US" sz="1400" b="0" dirty="0" err="1" smtClean="0">
                <a:latin typeface="Arial Narrow" pitchFamily="34" charset="0"/>
              </a:rPr>
              <a:t>swerling</a:t>
            </a:r>
            <a:r>
              <a:rPr lang="en-US" sz="1400" b="0" dirty="0" smtClean="0">
                <a:latin typeface="Arial Narrow" pitchFamily="34" charset="0"/>
              </a:rPr>
              <a:t> cases + </a:t>
            </a:r>
            <a:r>
              <a:rPr lang="en-US" sz="1400" b="0" dirty="0" err="1" smtClean="0">
                <a:latin typeface="Arial Narrow" pitchFamily="34" charset="0"/>
              </a:rPr>
              <a:t>Albersheim</a:t>
            </a:r>
            <a:endParaRPr lang="en-US" sz="1400" b="0" dirty="0" smtClean="0">
              <a:latin typeface="Arial Narrow" pitchFamily="34" charset="0"/>
            </a:endParaRPr>
          </a:p>
          <a:p>
            <a:pPr eaLnBrk="1" hangingPunct="1">
              <a:lnSpc>
                <a:spcPct val="85000"/>
              </a:lnSpc>
              <a:buFontTx/>
              <a:buNone/>
            </a:pPr>
            <a:r>
              <a:rPr lang="en-US" sz="1400" b="0" dirty="0" smtClean="0">
                <a:latin typeface="Arial Narrow" pitchFamily="34" charset="0"/>
              </a:rPr>
              <a:t>% for N=10 pulses, </a:t>
            </a:r>
            <a:r>
              <a:rPr lang="en-US" sz="1400" b="0" dirty="0" err="1" smtClean="0">
                <a:latin typeface="Arial Narrow" pitchFamily="34" charset="0"/>
              </a:rPr>
              <a:t>Pfa</a:t>
            </a:r>
            <a:r>
              <a:rPr lang="en-US" sz="1400" b="0" dirty="0" smtClean="0">
                <a:latin typeface="Arial Narrow" pitchFamily="34" charset="0"/>
              </a:rPr>
              <a:t> = 1e-8, and SNR from -2 to+15 dB</a:t>
            </a:r>
          </a:p>
          <a:p>
            <a:pPr eaLnBrk="1" hangingPunct="1">
              <a:lnSpc>
                <a:spcPct val="85000"/>
              </a:lnSpc>
              <a:buFontTx/>
              <a:buNone/>
            </a:pPr>
            <a:r>
              <a:rPr lang="en-US" sz="1400" b="0" dirty="0" smtClean="0">
                <a:latin typeface="Arial Narrow" pitchFamily="34" charset="0"/>
              </a:rPr>
              <a:t>%</a:t>
            </a:r>
          </a:p>
          <a:p>
            <a:pPr eaLnBrk="1" hangingPunct="1">
              <a:lnSpc>
                <a:spcPct val="85000"/>
              </a:lnSpc>
              <a:buFontTx/>
              <a:buNone/>
            </a:pPr>
            <a:r>
              <a:rPr lang="en-US" sz="1400" b="0" dirty="0" smtClean="0">
                <a:latin typeface="Arial Narrow" pitchFamily="34" charset="0"/>
              </a:rPr>
              <a:t>% Mark Richards</a:t>
            </a:r>
          </a:p>
          <a:p>
            <a:pPr eaLnBrk="1" hangingPunct="1">
              <a:lnSpc>
                <a:spcPct val="85000"/>
              </a:lnSpc>
              <a:buFontTx/>
              <a:buNone/>
            </a:pPr>
            <a:r>
              <a:rPr lang="en-US" sz="1400" b="0" dirty="0" smtClean="0">
                <a:latin typeface="Arial Narrow" pitchFamily="34" charset="0"/>
              </a:rPr>
              <a:t>% July 2002</a:t>
            </a:r>
          </a:p>
          <a:p>
            <a:pPr eaLnBrk="1" hangingPunct="1">
              <a:lnSpc>
                <a:spcPct val="85000"/>
              </a:lnSpc>
              <a:buFontTx/>
              <a:buNone/>
            </a:pPr>
            <a:endParaRPr lang="en-US" sz="1400" b="0" dirty="0" smtClean="0">
              <a:latin typeface="Arial Narrow" pitchFamily="34" charset="0"/>
            </a:endParaRPr>
          </a:p>
          <a:p>
            <a:pPr eaLnBrk="1" hangingPunct="1">
              <a:lnSpc>
                <a:spcPct val="85000"/>
              </a:lnSpc>
              <a:buFontTx/>
              <a:buNone/>
            </a:pPr>
            <a:r>
              <a:rPr lang="en-US" sz="1400" b="0" dirty="0" err="1" smtClean="0">
                <a:latin typeface="Arial Narrow" pitchFamily="34" charset="0"/>
              </a:rPr>
              <a:t>SNR_dB</a:t>
            </a:r>
            <a:r>
              <a:rPr lang="en-US" sz="1400" b="0" dirty="0" smtClean="0">
                <a:latin typeface="Arial Narrow" pitchFamily="34" charset="0"/>
              </a:rPr>
              <a:t> = </a:t>
            </a:r>
            <a:r>
              <a:rPr lang="en-US" sz="1400" b="0" dirty="0" err="1" smtClean="0">
                <a:latin typeface="Arial Narrow" pitchFamily="34" charset="0"/>
              </a:rPr>
              <a:t>linspace</a:t>
            </a:r>
            <a:r>
              <a:rPr lang="en-US" sz="1400" b="0" dirty="0" smtClean="0">
                <a:latin typeface="Arial Narrow" pitchFamily="34" charset="0"/>
              </a:rPr>
              <a:t>(-2,15);</a:t>
            </a:r>
          </a:p>
          <a:p>
            <a:pPr eaLnBrk="1" hangingPunct="1">
              <a:lnSpc>
                <a:spcPct val="85000"/>
              </a:lnSpc>
              <a:buFontTx/>
              <a:buNone/>
            </a:pPr>
            <a:r>
              <a:rPr lang="en-US" sz="1400" b="0" dirty="0" err="1" smtClean="0">
                <a:latin typeface="Arial Narrow" pitchFamily="34" charset="0"/>
              </a:rPr>
              <a:t>Pfa</a:t>
            </a:r>
            <a:r>
              <a:rPr lang="en-US" sz="1400" b="0" dirty="0" smtClean="0">
                <a:latin typeface="Arial Narrow" pitchFamily="34" charset="0"/>
              </a:rPr>
              <a:t> = 1e-8*ones(size(</a:t>
            </a:r>
            <a:r>
              <a:rPr lang="en-US" sz="1400" b="0" dirty="0" err="1" smtClean="0">
                <a:latin typeface="Arial Narrow" pitchFamily="34" charset="0"/>
              </a:rPr>
              <a:t>SNR_dB</a:t>
            </a:r>
            <a:r>
              <a:rPr lang="en-US" sz="1400" b="0" dirty="0" smtClean="0">
                <a:latin typeface="Arial Narrow" pitchFamily="34" charset="0"/>
              </a:rPr>
              <a:t>));</a:t>
            </a:r>
          </a:p>
          <a:p>
            <a:pPr eaLnBrk="1" hangingPunct="1">
              <a:lnSpc>
                <a:spcPct val="85000"/>
              </a:lnSpc>
              <a:buFontTx/>
              <a:buNone/>
            </a:pPr>
            <a:r>
              <a:rPr lang="en-US" sz="1400" b="0" dirty="0" smtClean="0">
                <a:latin typeface="Arial Narrow" pitchFamily="34" charset="0"/>
              </a:rPr>
              <a:t>N = 10*ones(size(</a:t>
            </a:r>
            <a:r>
              <a:rPr lang="en-US" sz="1400" b="0" dirty="0" err="1" smtClean="0">
                <a:latin typeface="Arial Narrow" pitchFamily="34" charset="0"/>
              </a:rPr>
              <a:t>SNR_dB</a:t>
            </a:r>
            <a:r>
              <a:rPr lang="en-US" sz="1400" b="0" dirty="0" smtClean="0">
                <a:latin typeface="Arial Narrow" pitchFamily="34" charset="0"/>
              </a:rPr>
              <a:t>));</a:t>
            </a:r>
          </a:p>
          <a:p>
            <a:pPr eaLnBrk="1" hangingPunct="1">
              <a:lnSpc>
                <a:spcPct val="85000"/>
              </a:lnSpc>
              <a:buFontTx/>
              <a:buNone/>
            </a:pPr>
            <a:endParaRPr lang="en-US" sz="1400" b="0" dirty="0" smtClean="0">
              <a:latin typeface="Arial Narrow" pitchFamily="34" charset="0"/>
            </a:endParaRPr>
          </a:p>
          <a:p>
            <a:pPr eaLnBrk="1" hangingPunct="1">
              <a:lnSpc>
                <a:spcPct val="85000"/>
              </a:lnSpc>
              <a:buFontTx/>
              <a:buNone/>
            </a:pPr>
            <a:r>
              <a:rPr lang="en-US" sz="1400" b="0" dirty="0" smtClean="0">
                <a:latin typeface="Arial Narrow" pitchFamily="34" charset="0"/>
              </a:rPr>
              <a:t>% Step through the cases:</a:t>
            </a:r>
          </a:p>
          <a:p>
            <a:pPr eaLnBrk="1" hangingPunct="1">
              <a:lnSpc>
                <a:spcPct val="85000"/>
              </a:lnSpc>
              <a:buFontTx/>
              <a:buNone/>
            </a:pPr>
            <a:r>
              <a:rPr lang="en-US" sz="1400" b="0" dirty="0" smtClean="0">
                <a:latin typeface="Arial Narrow" pitchFamily="34" charset="0"/>
              </a:rPr>
              <a:t>Pd0 = Pd(N,Pfa,SNR_dB,0); % nonfluctuating; also</a:t>
            </a:r>
            <a:br>
              <a:rPr lang="en-US" sz="1400" b="0" dirty="0" smtClean="0">
                <a:latin typeface="Arial Narrow" pitchFamily="34" charset="0"/>
              </a:rPr>
            </a:br>
            <a:r>
              <a:rPr lang="en-US" sz="1400" b="0" dirty="0" smtClean="0">
                <a:latin typeface="Arial Narrow" pitchFamily="34" charset="0"/>
              </a:rPr>
              <a:t>called Swerling 0 or 5 in some cases</a:t>
            </a:r>
          </a:p>
          <a:p>
            <a:pPr eaLnBrk="1" hangingPunct="1">
              <a:lnSpc>
                <a:spcPct val="85000"/>
              </a:lnSpc>
              <a:buFontTx/>
              <a:buNone/>
            </a:pPr>
            <a:r>
              <a:rPr lang="en-US" sz="1400" b="0" dirty="0" smtClean="0">
                <a:latin typeface="Arial Narrow" pitchFamily="34" charset="0"/>
              </a:rPr>
              <a:t>Pd1 = Pd(N,Pfa,SNR_dB,1);</a:t>
            </a:r>
          </a:p>
          <a:p>
            <a:pPr eaLnBrk="1" hangingPunct="1">
              <a:lnSpc>
                <a:spcPct val="85000"/>
              </a:lnSpc>
              <a:buFontTx/>
              <a:buNone/>
            </a:pPr>
            <a:r>
              <a:rPr lang="en-US" sz="1400" b="0" dirty="0" smtClean="0">
                <a:latin typeface="Arial Narrow" pitchFamily="34" charset="0"/>
              </a:rPr>
              <a:t>Pd2 = Pd(N,Pfa,SNR_dB,2);</a:t>
            </a:r>
          </a:p>
          <a:p>
            <a:pPr eaLnBrk="1" hangingPunct="1">
              <a:lnSpc>
                <a:spcPct val="85000"/>
              </a:lnSpc>
              <a:buFontTx/>
              <a:buNone/>
            </a:pPr>
            <a:r>
              <a:rPr lang="en-US" sz="1400" b="0" dirty="0" smtClean="0">
                <a:latin typeface="Arial Narrow" pitchFamily="34" charset="0"/>
              </a:rPr>
              <a:t>Pd3 = Pd(N,Pfa,SNR_dB,3);</a:t>
            </a:r>
          </a:p>
          <a:p>
            <a:pPr eaLnBrk="1" hangingPunct="1">
              <a:lnSpc>
                <a:spcPct val="85000"/>
              </a:lnSpc>
              <a:buFontTx/>
              <a:buNone/>
            </a:pPr>
            <a:r>
              <a:rPr lang="en-US" sz="1400" b="0" dirty="0" smtClean="0">
                <a:latin typeface="Arial Narrow" pitchFamily="34" charset="0"/>
              </a:rPr>
              <a:t>Pd4 = Pd(N,Pfa,SNR_dB,4);</a:t>
            </a:r>
          </a:p>
          <a:p>
            <a:pPr eaLnBrk="1" hangingPunct="1">
              <a:lnSpc>
                <a:spcPct val="85000"/>
              </a:lnSpc>
              <a:buFontTx/>
              <a:buNone/>
            </a:pPr>
            <a:r>
              <a:rPr lang="en-US" sz="1400" b="0" dirty="0" smtClean="0">
                <a:latin typeface="Arial Narrow" pitchFamily="34" charset="0"/>
              </a:rPr>
              <a:t> Pd6 = Pd(N,Pfa,SNR_dB,6); % </a:t>
            </a:r>
            <a:r>
              <a:rPr lang="en-US" sz="1400" b="0" dirty="0" err="1" smtClean="0">
                <a:latin typeface="Arial Narrow" pitchFamily="34" charset="0"/>
              </a:rPr>
              <a:t>Albersheim's</a:t>
            </a:r>
            <a:r>
              <a:rPr lang="en-US" sz="1400" b="0" dirty="0" smtClean="0">
                <a:latin typeface="Arial Narrow" pitchFamily="34" charset="0"/>
              </a:rPr>
              <a:t> equation</a:t>
            </a:r>
          </a:p>
          <a:p>
            <a:pPr eaLnBrk="1" hangingPunct="1">
              <a:lnSpc>
                <a:spcPct val="85000"/>
              </a:lnSpc>
              <a:buFontTx/>
              <a:buNone/>
            </a:pPr>
            <a:endParaRPr lang="en-US" sz="1400" b="0" dirty="0" smtClean="0">
              <a:latin typeface="Arial Narrow" pitchFamily="34" charset="0"/>
            </a:endParaRPr>
          </a:p>
          <a:p>
            <a:pPr eaLnBrk="1" hangingPunct="1">
              <a:lnSpc>
                <a:spcPct val="85000"/>
              </a:lnSpc>
              <a:buFontTx/>
              <a:buNone/>
            </a:pPr>
            <a:r>
              <a:rPr lang="en-US" sz="1400" b="0" dirty="0" smtClean="0">
                <a:latin typeface="Arial Narrow" pitchFamily="34" charset="0"/>
              </a:rPr>
              <a:t>% OK, now draw the results</a:t>
            </a:r>
          </a:p>
          <a:p>
            <a:pPr eaLnBrk="1" hangingPunct="1">
              <a:lnSpc>
                <a:spcPct val="85000"/>
              </a:lnSpc>
              <a:buFontTx/>
              <a:buNone/>
            </a:pPr>
            <a:r>
              <a:rPr lang="en-US" sz="1400" b="0" dirty="0" smtClean="0">
                <a:latin typeface="Arial Narrow" pitchFamily="34" charset="0"/>
              </a:rPr>
              <a:t>plot(</a:t>
            </a:r>
            <a:r>
              <a:rPr lang="en-US" sz="1400" b="0" dirty="0" err="1" smtClean="0">
                <a:latin typeface="Arial Narrow" pitchFamily="34" charset="0"/>
              </a:rPr>
              <a:t>SNR_dB</a:t>
            </a:r>
            <a:r>
              <a:rPr lang="en-US" sz="1400" b="0" dirty="0" smtClean="0">
                <a:latin typeface="Arial Narrow" pitchFamily="34" charset="0"/>
              </a:rPr>
              <a:t>,[Pd0; Pd1; Pd2; Pd3; Pd4]; Pd6)</a:t>
            </a:r>
          </a:p>
          <a:p>
            <a:pPr eaLnBrk="1" hangingPunct="1">
              <a:lnSpc>
                <a:spcPct val="85000"/>
              </a:lnSpc>
              <a:buFontTx/>
              <a:buNone/>
            </a:pPr>
            <a:r>
              <a:rPr lang="en-US" sz="1400" b="0" dirty="0" smtClean="0">
                <a:latin typeface="Arial Narrow" pitchFamily="34" charset="0"/>
              </a:rPr>
              <a:t>axis([-2,15,0,1]);</a:t>
            </a:r>
          </a:p>
          <a:p>
            <a:pPr eaLnBrk="1" hangingPunct="1">
              <a:lnSpc>
                <a:spcPct val="85000"/>
              </a:lnSpc>
              <a:buFontTx/>
              <a:buNone/>
            </a:pPr>
            <a:r>
              <a:rPr lang="en-US" sz="1400" b="0" dirty="0" err="1" smtClean="0">
                <a:latin typeface="Arial Narrow" pitchFamily="34" charset="0"/>
              </a:rPr>
              <a:t>xlabel</a:t>
            </a:r>
            <a:r>
              <a:rPr lang="en-US" sz="1400" b="0" dirty="0" smtClean="0">
                <a:latin typeface="Arial Narrow" pitchFamily="34" charset="0"/>
              </a:rPr>
              <a:t>('SNR (dB)'); </a:t>
            </a:r>
            <a:r>
              <a:rPr lang="en-US" sz="1400" b="0" dirty="0" err="1" smtClean="0">
                <a:latin typeface="Arial Narrow" pitchFamily="34" charset="0"/>
              </a:rPr>
              <a:t>ylabel</a:t>
            </a:r>
            <a:r>
              <a:rPr lang="en-US" sz="1400" b="0" dirty="0" smtClean="0">
                <a:latin typeface="Arial Narrow" pitchFamily="34" charset="0"/>
              </a:rPr>
              <a:t>('Pd'); grid;</a:t>
            </a:r>
          </a:p>
          <a:p>
            <a:pPr eaLnBrk="1" hangingPunct="1">
              <a:lnSpc>
                <a:spcPct val="85000"/>
              </a:lnSpc>
              <a:buFontTx/>
              <a:buNone/>
            </a:pPr>
            <a:r>
              <a:rPr lang="en-US" sz="1400" b="0" dirty="0" smtClean="0">
                <a:latin typeface="Arial Narrow" pitchFamily="34" charset="0"/>
              </a:rPr>
              <a:t>legend('</a:t>
            </a:r>
            <a:r>
              <a:rPr lang="en-US" sz="1400" b="0" dirty="0" err="1" smtClean="0">
                <a:latin typeface="Arial Narrow" pitchFamily="34" charset="0"/>
              </a:rPr>
              <a:t>Nonfluctuating','Swerling</a:t>
            </a:r>
            <a:r>
              <a:rPr lang="en-US" sz="1400" b="0" dirty="0" smtClean="0">
                <a:latin typeface="Arial Narrow" pitchFamily="34" charset="0"/>
              </a:rPr>
              <a:t> 1','Swerling 2','Swerling 3', ...</a:t>
            </a:r>
          </a:p>
          <a:p>
            <a:pPr eaLnBrk="1" hangingPunct="1">
              <a:lnSpc>
                <a:spcPct val="85000"/>
              </a:lnSpc>
              <a:buFontTx/>
              <a:buNone/>
            </a:pPr>
            <a:r>
              <a:rPr lang="en-US" sz="1400" b="0" dirty="0" smtClean="0">
                <a:latin typeface="Arial Narrow" pitchFamily="34" charset="0"/>
              </a:rPr>
              <a:t>    'Swerling 4','Albersheim','Location','Southeast');</a:t>
            </a:r>
          </a:p>
        </p:txBody>
      </p:sp>
      <p:pic>
        <p:nvPicPr>
          <p:cNvPr id="76801" name="Picture 1"/>
          <p:cNvPicPr>
            <a:picLocks noChangeAspect="1" noChangeArrowheads="1"/>
          </p:cNvPicPr>
          <p:nvPr/>
        </p:nvPicPr>
        <p:blipFill>
          <a:blip r:embed="rId3" cstate="print"/>
          <a:srcRect/>
          <a:stretch>
            <a:fillRect/>
          </a:stretch>
        </p:blipFill>
        <p:spPr bwMode="auto">
          <a:xfrm>
            <a:off x="4189636" y="1703027"/>
            <a:ext cx="4895372" cy="36715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72D69A08-397F-465D-B907-459C79EF3BAB}" type="slidenum">
              <a:rPr lang="en-US"/>
              <a:pPr/>
              <a:t>16</a:t>
            </a:fld>
            <a:endParaRPr lang="en-US"/>
          </a:p>
        </p:txBody>
      </p:sp>
      <p:sp>
        <p:nvSpPr>
          <p:cNvPr id="17411" name="Rectangle 2"/>
          <p:cNvSpPr>
            <a:spLocks noGrp="1" noChangeArrowheads="1"/>
          </p:cNvSpPr>
          <p:nvPr>
            <p:ph type="title"/>
          </p:nvPr>
        </p:nvSpPr>
        <p:spPr>
          <a:xfrm>
            <a:off x="457200" y="186150"/>
            <a:ext cx="8229600" cy="792162"/>
          </a:xfrm>
        </p:spPr>
        <p:txBody>
          <a:bodyPr/>
          <a:lstStyle/>
          <a:p>
            <a:pPr eaLnBrk="1" hangingPunct="1"/>
            <a:r>
              <a:rPr lang="en-US" dirty="0" smtClean="0"/>
              <a:t>Pulse Doppler Processing Demonstration</a:t>
            </a:r>
          </a:p>
        </p:txBody>
      </p:sp>
      <p:sp>
        <p:nvSpPr>
          <p:cNvPr id="17412" name="Rectangle 3"/>
          <p:cNvSpPr>
            <a:spLocks noGrp="1" noChangeArrowheads="1"/>
          </p:cNvSpPr>
          <p:nvPr>
            <p:ph type="body" idx="1"/>
          </p:nvPr>
        </p:nvSpPr>
        <p:spPr>
          <a:xfrm>
            <a:off x="457200" y="1047241"/>
            <a:ext cx="8229600" cy="4525963"/>
          </a:xfrm>
        </p:spPr>
        <p:txBody>
          <a:bodyPr/>
          <a:lstStyle/>
          <a:p>
            <a:pPr eaLnBrk="1" hangingPunct="1"/>
            <a:r>
              <a:rPr lang="en-US" sz="2400" dirty="0" smtClean="0"/>
              <a:t>Formation of a fast-time/slow-time (range/pulse #) data matrix for moving targets in noise and clutter</a:t>
            </a:r>
          </a:p>
          <a:p>
            <a:pPr lvl="1" eaLnBrk="1" hangingPunct="1"/>
            <a:r>
              <a:rPr lang="en-US" sz="2000" dirty="0" smtClean="0"/>
              <a:t>LFM chirp waveform</a:t>
            </a:r>
          </a:p>
          <a:p>
            <a:pPr eaLnBrk="1" hangingPunct="1"/>
            <a:endParaRPr lang="en-US" sz="2400" dirty="0" smtClean="0"/>
          </a:p>
          <a:p>
            <a:pPr eaLnBrk="1" hangingPunct="1"/>
            <a:r>
              <a:rPr lang="en-US" sz="2400" dirty="0" smtClean="0"/>
              <a:t>Pulse Doppler processing for target detection; and range, velocity, and relative RCS estimation</a:t>
            </a:r>
          </a:p>
          <a:p>
            <a:pPr lvl="1" eaLnBrk="1" hangingPunct="1"/>
            <a:r>
              <a:rPr lang="en-US" sz="2000" dirty="0" smtClean="0"/>
              <a:t>Formation of range-Doppler matrix</a:t>
            </a:r>
          </a:p>
          <a:p>
            <a:pPr lvl="1" eaLnBrk="1" hangingPunct="1"/>
            <a:r>
              <a:rPr lang="en-US" sz="2000" dirty="0" smtClean="0"/>
              <a:t>Pulse compression</a:t>
            </a:r>
          </a:p>
          <a:p>
            <a:pPr lvl="1" eaLnBrk="1" hangingPunct="1"/>
            <a:r>
              <a:rPr lang="en-US" sz="2000" dirty="0" smtClean="0"/>
              <a:t>MTI filter compensation</a:t>
            </a:r>
          </a:p>
          <a:p>
            <a:pPr lvl="1" eaLnBrk="1" hangingPunct="1"/>
            <a:r>
              <a:rPr lang="en-US" sz="2000" b="0" i="1" dirty="0" smtClean="0">
                <a:latin typeface="Times New Roman" pitchFamily="18" charset="0"/>
                <a:cs typeface="Times New Roman" pitchFamily="18" charset="0"/>
              </a:rPr>
              <a:t>R</a:t>
            </a:r>
            <a:r>
              <a:rPr lang="en-US" sz="2000" b="0" baseline="30000" dirty="0" smtClean="0">
                <a:latin typeface="Times New Roman" pitchFamily="18" charset="0"/>
                <a:cs typeface="Times New Roman" pitchFamily="18" charset="0"/>
              </a:rPr>
              <a:t>4</a:t>
            </a:r>
            <a:r>
              <a:rPr lang="en-US" sz="2000" dirty="0" smtClean="0"/>
              <a:t> correction</a:t>
            </a:r>
            <a:endParaRPr lang="en-US" dirty="0" smtClean="0">
              <a:latin typeface="Courier New" pitchFamily="49" charset="0"/>
            </a:endParaRPr>
          </a:p>
          <a:p>
            <a:pPr lvl="1" eaLnBrk="1" hangingPunct="1"/>
            <a:r>
              <a:rPr lang="en-US" sz="2000" dirty="0" smtClean="0"/>
              <a:t>Threshold detection</a:t>
            </a:r>
          </a:p>
          <a:p>
            <a:pPr lvl="1" eaLnBrk="1" hangingPunct="1"/>
            <a:r>
              <a:rPr lang="en-US" sz="2000" dirty="0" smtClean="0"/>
              <a:t>Peak interpolation</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72D69A08-397F-465D-B907-459C79EF3BAB}" type="slidenum">
              <a:rPr lang="en-US"/>
              <a:pPr/>
              <a:t>17</a:t>
            </a:fld>
            <a:endParaRPr lang="en-US"/>
          </a:p>
        </p:txBody>
      </p:sp>
      <p:sp>
        <p:nvSpPr>
          <p:cNvPr id="17411" name="Rectangle 2"/>
          <p:cNvSpPr>
            <a:spLocks noGrp="1" noChangeArrowheads="1"/>
          </p:cNvSpPr>
          <p:nvPr>
            <p:ph type="title"/>
          </p:nvPr>
        </p:nvSpPr>
        <p:spPr/>
        <p:txBody>
          <a:bodyPr/>
          <a:lstStyle/>
          <a:p>
            <a:pPr eaLnBrk="1" hangingPunct="1"/>
            <a:r>
              <a:rPr lang="en-US" dirty="0" smtClean="0"/>
              <a:t>Pulse Doppler Processing Procedure</a:t>
            </a:r>
          </a:p>
        </p:txBody>
      </p:sp>
      <p:sp>
        <p:nvSpPr>
          <p:cNvPr id="17412" name="Rectangle 3"/>
          <p:cNvSpPr>
            <a:spLocks noGrp="1" noChangeArrowheads="1"/>
          </p:cNvSpPr>
          <p:nvPr>
            <p:ph type="body" idx="1"/>
          </p:nvPr>
        </p:nvSpPr>
        <p:spPr>
          <a:xfrm>
            <a:off x="457200" y="1165225"/>
            <a:ext cx="8229600" cy="4748878"/>
          </a:xfrm>
        </p:spPr>
        <p:txBody>
          <a:bodyPr/>
          <a:lstStyle/>
          <a:p>
            <a:pPr eaLnBrk="1" hangingPunct="1"/>
            <a:r>
              <a:rPr lang="en-US" sz="2000" dirty="0" smtClean="0"/>
              <a:t>Two stages</a:t>
            </a:r>
          </a:p>
          <a:p>
            <a:pPr lvl="1" eaLnBrk="1" hangingPunct="1"/>
            <a:r>
              <a:rPr lang="en-US" sz="1800" b="0" dirty="0" err="1" smtClean="0">
                <a:latin typeface="Courier New" pitchFamily="49" charset="0"/>
                <a:cs typeface="Courier New" pitchFamily="49" charset="0"/>
              </a:rPr>
              <a:t>makePDdata</a:t>
            </a:r>
            <a:r>
              <a:rPr lang="en-US" sz="1800" dirty="0" smtClean="0"/>
              <a:t> creates a fast-time/slow-time data matrix that will support the desired scenario</a:t>
            </a:r>
          </a:p>
          <a:p>
            <a:pPr lvl="1" eaLnBrk="1" hangingPunct="1"/>
            <a:r>
              <a:rPr lang="en-US" sz="1800" b="0" dirty="0" err="1" smtClean="0">
                <a:latin typeface="Courier New" pitchFamily="49" charset="0"/>
                <a:cs typeface="Courier New" pitchFamily="49" charset="0"/>
              </a:rPr>
              <a:t>procPDdata</a:t>
            </a:r>
            <a:r>
              <a:rPr lang="en-US" sz="1800" dirty="0" smtClean="0"/>
              <a:t> performs the processing</a:t>
            </a:r>
            <a:endParaRPr lang="en-US" sz="2000" b="0" dirty="0" smtClean="0">
              <a:latin typeface="Courier New" pitchFamily="49" charset="0"/>
            </a:endParaRPr>
          </a:p>
          <a:p>
            <a:pPr eaLnBrk="1" hangingPunct="1"/>
            <a:r>
              <a:rPr lang="en-US" sz="2000" dirty="0" smtClean="0"/>
              <a:t>Stage 1: Data Creation</a:t>
            </a:r>
          </a:p>
          <a:p>
            <a:pPr lvl="1" eaLnBrk="1" hangingPunct="1"/>
            <a:r>
              <a:rPr lang="en-US" sz="1600" b="0" dirty="0" smtClean="0">
                <a:latin typeface="Courier New" pitchFamily="49" charset="0"/>
              </a:rPr>
              <a:t>&gt;&gt; edit </a:t>
            </a:r>
            <a:r>
              <a:rPr lang="en-US" sz="1600" b="0" dirty="0" err="1" smtClean="0">
                <a:latin typeface="Courier New" pitchFamily="49" charset="0"/>
              </a:rPr>
              <a:t>makePDdata</a:t>
            </a:r>
            <a:endParaRPr lang="en-US" sz="1600" b="0" dirty="0" smtClean="0">
              <a:latin typeface="Courier New" pitchFamily="49" charset="0"/>
            </a:endParaRPr>
          </a:p>
          <a:p>
            <a:pPr lvl="2" eaLnBrk="1" hangingPunct="1"/>
            <a:r>
              <a:rPr lang="en-US" sz="1800" dirty="0" smtClean="0"/>
              <a:t>Set all simulation parameters by editing input section of </a:t>
            </a:r>
            <a:r>
              <a:rPr lang="en-US" sz="1800" b="0" dirty="0" err="1" smtClean="0">
                <a:latin typeface="Courier New" pitchFamily="49" charset="0"/>
              </a:rPr>
              <a:t>makePDdata.m</a:t>
            </a:r>
            <a:endParaRPr lang="en-US" sz="1800" dirty="0" smtClean="0"/>
          </a:p>
          <a:p>
            <a:pPr lvl="1" eaLnBrk="1" hangingPunct="1"/>
            <a:r>
              <a:rPr lang="en-US" sz="1600" b="0" dirty="0" smtClean="0">
                <a:latin typeface="Courier New" pitchFamily="49" charset="0"/>
              </a:rPr>
              <a:t>&gt;&gt; </a:t>
            </a:r>
            <a:r>
              <a:rPr lang="en-US" sz="1600" b="0" dirty="0" err="1" smtClean="0">
                <a:latin typeface="Courier New" pitchFamily="49" charset="0"/>
              </a:rPr>
              <a:t>makePDdata</a:t>
            </a:r>
            <a:endParaRPr lang="en-US" sz="1600" b="0" dirty="0" smtClean="0">
              <a:latin typeface="Courier New" pitchFamily="49" charset="0"/>
            </a:endParaRPr>
          </a:p>
          <a:p>
            <a:pPr lvl="2" eaLnBrk="1" hangingPunct="1"/>
            <a:r>
              <a:rPr lang="en-US" sz="1800" dirty="0" smtClean="0"/>
              <a:t>To create data set for processing</a:t>
            </a:r>
          </a:p>
          <a:p>
            <a:pPr lvl="2" eaLnBrk="1" hangingPunct="1"/>
            <a:r>
              <a:rPr lang="en-US" sz="1800" dirty="0" smtClean="0"/>
              <a:t>Output in </a:t>
            </a:r>
            <a:r>
              <a:rPr lang="en-US" sz="1800" b="0" i="1" dirty="0" smtClean="0">
                <a:latin typeface="Courier New" pitchFamily="49" charset="0"/>
              </a:rPr>
              <a:t>file</a:t>
            </a:r>
            <a:r>
              <a:rPr lang="en-US" sz="1800" b="0" dirty="0" smtClean="0">
                <a:latin typeface="Courier New" pitchFamily="49" charset="0"/>
              </a:rPr>
              <a:t>.mat</a:t>
            </a:r>
          </a:p>
          <a:p>
            <a:pPr lvl="3" eaLnBrk="1" hangingPunct="1"/>
            <a:r>
              <a:rPr lang="en-US" sz="1400" dirty="0" smtClean="0"/>
              <a:t>Where </a:t>
            </a:r>
            <a:r>
              <a:rPr lang="en-US" sz="1400" i="1" dirty="0" smtClean="0">
                <a:latin typeface="Courier New" pitchFamily="49" charset="0"/>
              </a:rPr>
              <a:t>file</a:t>
            </a:r>
            <a:r>
              <a:rPr lang="en-US" sz="1400" dirty="0" smtClean="0"/>
              <a:t> is the “root file name” you specify</a:t>
            </a:r>
          </a:p>
          <a:p>
            <a:pPr lvl="3" eaLnBrk="1" hangingPunct="1"/>
            <a:r>
              <a:rPr lang="en-US" sz="1400" dirty="0" smtClean="0"/>
              <a:t>Parameters logged in </a:t>
            </a:r>
            <a:r>
              <a:rPr lang="en-US" sz="1400" i="1" dirty="0" smtClean="0">
                <a:latin typeface="Courier New" pitchFamily="49" charset="0"/>
              </a:rPr>
              <a:t>file</a:t>
            </a:r>
            <a:r>
              <a:rPr lang="en-US" sz="1400" dirty="0" smtClean="0">
                <a:latin typeface="Courier New" pitchFamily="49" charset="0"/>
              </a:rPr>
              <a:t>.lis</a:t>
            </a:r>
          </a:p>
          <a:p>
            <a:pPr eaLnBrk="1" hangingPunct="1"/>
            <a:r>
              <a:rPr lang="en-US" sz="2000" dirty="0" smtClean="0"/>
              <a:t>Stage 2: Processing</a:t>
            </a:r>
          </a:p>
          <a:p>
            <a:pPr lvl="1" eaLnBrk="1" hangingPunct="1"/>
            <a:r>
              <a:rPr lang="en-US" sz="1600" b="0" dirty="0" smtClean="0">
                <a:latin typeface="Courier New" pitchFamily="49" charset="0"/>
              </a:rPr>
              <a:t>&gt;&gt; </a:t>
            </a:r>
            <a:r>
              <a:rPr lang="en-US" sz="1600" b="0" dirty="0" err="1" smtClean="0">
                <a:latin typeface="Courier New" pitchFamily="49" charset="0"/>
              </a:rPr>
              <a:t>procPDdata</a:t>
            </a:r>
            <a:endParaRPr lang="en-US" sz="1600" b="0" dirty="0" smtClean="0">
              <a:latin typeface="Courier New" pitchFamily="49" charset="0"/>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72D69A08-397F-465D-B907-459C79EF3BAB}" type="slidenum">
              <a:rPr lang="en-US"/>
              <a:pPr/>
              <a:t>18</a:t>
            </a:fld>
            <a:endParaRPr lang="en-US"/>
          </a:p>
        </p:txBody>
      </p:sp>
      <p:sp>
        <p:nvSpPr>
          <p:cNvPr id="17411" name="Rectangle 2"/>
          <p:cNvSpPr>
            <a:spLocks noGrp="1" noChangeArrowheads="1"/>
          </p:cNvSpPr>
          <p:nvPr>
            <p:ph type="title"/>
          </p:nvPr>
        </p:nvSpPr>
        <p:spPr/>
        <p:txBody>
          <a:bodyPr/>
          <a:lstStyle/>
          <a:p>
            <a:pPr eaLnBrk="1" hangingPunct="1"/>
            <a:r>
              <a:rPr lang="en-US" dirty="0" smtClean="0"/>
              <a:t>Pulse Doppler Processing Inputs</a:t>
            </a:r>
          </a:p>
        </p:txBody>
      </p:sp>
      <p:sp>
        <p:nvSpPr>
          <p:cNvPr id="17412" name="Rectangle 3"/>
          <p:cNvSpPr>
            <a:spLocks noGrp="1" noChangeArrowheads="1"/>
          </p:cNvSpPr>
          <p:nvPr>
            <p:ph type="body" idx="1"/>
          </p:nvPr>
        </p:nvSpPr>
        <p:spPr>
          <a:xfrm>
            <a:off x="457200" y="1165225"/>
            <a:ext cx="8229600" cy="678323"/>
          </a:xfrm>
        </p:spPr>
        <p:txBody>
          <a:bodyPr/>
          <a:lstStyle/>
          <a:p>
            <a:pPr eaLnBrk="1" hangingPunct="1">
              <a:lnSpc>
                <a:spcPct val="90000"/>
              </a:lnSpc>
            </a:pPr>
            <a:r>
              <a:rPr lang="en-US" sz="2400" b="0" dirty="0" err="1" smtClean="0">
                <a:latin typeface="Courier New" pitchFamily="49" charset="0"/>
                <a:cs typeface="Courier New" pitchFamily="49" charset="0"/>
              </a:rPr>
              <a:t>makePDdata</a:t>
            </a:r>
            <a:r>
              <a:rPr lang="en-US" sz="2400" dirty="0" smtClean="0"/>
              <a:t> user input section:</a:t>
            </a:r>
          </a:p>
        </p:txBody>
      </p:sp>
      <p:sp>
        <p:nvSpPr>
          <p:cNvPr id="5" name="TextBox 4"/>
          <p:cNvSpPr txBox="1"/>
          <p:nvPr/>
        </p:nvSpPr>
        <p:spPr>
          <a:xfrm>
            <a:off x="176981" y="1725561"/>
            <a:ext cx="4395019" cy="3970318"/>
          </a:xfrm>
          <a:prstGeom prst="rect">
            <a:avLst/>
          </a:prstGeom>
          <a:noFill/>
        </p:spPr>
        <p:txBody>
          <a:bodyPr wrap="square" rtlCol="0">
            <a:spAutoFit/>
          </a:bodyPr>
          <a:lstStyle/>
          <a:p>
            <a:r>
              <a:rPr lang="en-US" sz="1200" dirty="0" smtClean="0"/>
              <a:t>% User Input Section  ###############################</a:t>
            </a:r>
          </a:p>
          <a:p>
            <a:r>
              <a:rPr lang="en-US" sz="1200" dirty="0" smtClean="0"/>
              <a:t>% ###############################################</a:t>
            </a:r>
          </a:p>
          <a:p>
            <a:r>
              <a:rPr lang="en-US" sz="1200" dirty="0" smtClean="0"/>
              <a:t> </a:t>
            </a:r>
          </a:p>
          <a:p>
            <a:r>
              <a:rPr lang="en-US" sz="1200" dirty="0" smtClean="0"/>
              <a:t>% Get root file name for saving results</a:t>
            </a:r>
          </a:p>
          <a:p>
            <a:r>
              <a:rPr lang="en-US" sz="1200" dirty="0" smtClean="0"/>
              <a:t>file=input('Enter root file name for data and listing files: ','s');</a:t>
            </a:r>
          </a:p>
          <a:p>
            <a:r>
              <a:rPr lang="en-US" sz="1200" dirty="0" smtClean="0"/>
              <a:t> </a:t>
            </a:r>
          </a:p>
          <a:p>
            <a:r>
              <a:rPr lang="en-US" sz="1200" dirty="0" smtClean="0"/>
              <a:t>T = 10e-6;     % pulse length, seconds</a:t>
            </a:r>
          </a:p>
          <a:p>
            <a:r>
              <a:rPr lang="en-US" sz="1200" dirty="0" smtClean="0"/>
              <a:t>W = 10e6;      % chirp bandwidth, Hz</a:t>
            </a:r>
          </a:p>
          <a:p>
            <a:r>
              <a:rPr lang="en-US" sz="1200" dirty="0" err="1" smtClean="0"/>
              <a:t>fs</a:t>
            </a:r>
            <a:r>
              <a:rPr lang="en-US" sz="1200" dirty="0" smtClean="0"/>
              <a:t> = 12e6;     % chirp sampling rate, Hz; oversample by a little</a:t>
            </a:r>
          </a:p>
          <a:p>
            <a:r>
              <a:rPr lang="en-US" sz="1200" dirty="0" smtClean="0"/>
              <a:t> </a:t>
            </a:r>
          </a:p>
          <a:p>
            <a:r>
              <a:rPr lang="en-US" sz="1200" dirty="0" smtClean="0"/>
              <a:t> </a:t>
            </a:r>
          </a:p>
          <a:p>
            <a:r>
              <a:rPr lang="en-US" sz="1200" dirty="0" err="1" smtClean="0"/>
              <a:t>Np</a:t>
            </a:r>
            <a:r>
              <a:rPr lang="en-US" sz="1200" dirty="0" smtClean="0"/>
              <a:t> = 20;              % # of pulses</a:t>
            </a:r>
          </a:p>
          <a:p>
            <a:r>
              <a:rPr lang="en-US" sz="1200" dirty="0" err="1" smtClean="0"/>
              <a:t>jkl</a:t>
            </a:r>
            <a:r>
              <a:rPr lang="en-US" sz="1200" dirty="0" smtClean="0"/>
              <a:t> = 0:(Np-1);       % pulse index array</a:t>
            </a:r>
          </a:p>
          <a:p>
            <a:r>
              <a:rPr lang="en-US" sz="1200" dirty="0" smtClean="0"/>
              <a:t>PRF = 25.0e3;         % PRF in Hz</a:t>
            </a:r>
          </a:p>
          <a:p>
            <a:r>
              <a:rPr lang="it-IT" sz="1200" dirty="0" smtClean="0"/>
              <a:t>PRI = (1/PRF);        % PRI in sec</a:t>
            </a:r>
          </a:p>
          <a:p>
            <a:r>
              <a:rPr lang="en-US" sz="1200" dirty="0" smtClean="0"/>
              <a:t>T_0 = PRI*</a:t>
            </a:r>
            <a:r>
              <a:rPr lang="en-US" sz="1200" dirty="0" err="1" smtClean="0"/>
              <a:t>jkl</a:t>
            </a:r>
            <a:r>
              <a:rPr lang="en-US" sz="1200" dirty="0" smtClean="0"/>
              <a:t>;        % relative start times of pulses, in sec</a:t>
            </a:r>
          </a:p>
          <a:p>
            <a:r>
              <a:rPr lang="en-US" sz="1200" dirty="0" smtClean="0"/>
              <a:t>g = ones(1,Np);       % gains of pulses</a:t>
            </a:r>
          </a:p>
          <a:p>
            <a:r>
              <a:rPr lang="en-US" sz="1200" dirty="0" err="1" smtClean="0"/>
              <a:t>T_out</a:t>
            </a:r>
            <a:r>
              <a:rPr lang="en-US" sz="1200" dirty="0" smtClean="0"/>
              <a:t> = [12 38]*1e-6; % start and end times of range window in sec</a:t>
            </a:r>
          </a:p>
          <a:p>
            <a:r>
              <a:rPr lang="en-US" sz="1200" dirty="0" err="1" smtClean="0"/>
              <a:t>T_ref</a:t>
            </a:r>
            <a:r>
              <a:rPr lang="en-US" sz="1200" dirty="0" smtClean="0"/>
              <a:t> = 0;            % system reference time in </a:t>
            </a:r>
            <a:r>
              <a:rPr lang="en-US" sz="1200" dirty="0" err="1" smtClean="0"/>
              <a:t>usec</a:t>
            </a:r>
            <a:endParaRPr lang="en-US" sz="1200" dirty="0" smtClean="0"/>
          </a:p>
          <a:p>
            <a:r>
              <a:rPr lang="en-US" sz="1200" dirty="0" err="1" smtClean="0"/>
              <a:t>fc</a:t>
            </a:r>
            <a:r>
              <a:rPr lang="en-US" sz="1200" dirty="0" smtClean="0"/>
              <a:t> = 10e9;            % RF frequency in Hz; 10 GHz is X-band</a:t>
            </a:r>
            <a:endParaRPr lang="en-US" sz="1200" dirty="0"/>
          </a:p>
        </p:txBody>
      </p:sp>
      <p:sp>
        <p:nvSpPr>
          <p:cNvPr id="6" name="TextBox 5"/>
          <p:cNvSpPr txBox="1"/>
          <p:nvPr/>
        </p:nvSpPr>
        <p:spPr>
          <a:xfrm>
            <a:off x="4801584" y="1792421"/>
            <a:ext cx="4187365" cy="3970318"/>
          </a:xfrm>
          <a:prstGeom prst="rect">
            <a:avLst/>
          </a:prstGeom>
          <a:noFill/>
        </p:spPr>
        <p:txBody>
          <a:bodyPr wrap="none" rtlCol="0">
            <a:spAutoFit/>
          </a:bodyPr>
          <a:lstStyle/>
          <a:p>
            <a:r>
              <a:rPr lang="it-IT" sz="1200" dirty="0" smtClean="0"/>
              <a:t>% Compute unambiguous Doppler interval in m/sec</a:t>
            </a:r>
          </a:p>
          <a:p>
            <a:r>
              <a:rPr lang="en-US" sz="1200" dirty="0" smtClean="0"/>
              <a:t>% Compute unambiguous range interval in meters</a:t>
            </a:r>
          </a:p>
          <a:p>
            <a:r>
              <a:rPr lang="en-US" sz="1200" dirty="0" smtClean="0"/>
              <a:t> </a:t>
            </a:r>
          </a:p>
          <a:p>
            <a:r>
              <a:rPr lang="en-US" sz="1200" dirty="0" err="1" smtClean="0"/>
              <a:t>vua</a:t>
            </a:r>
            <a:r>
              <a:rPr lang="en-US" sz="1200" dirty="0" smtClean="0"/>
              <a:t> = 3e8*PRF/(2*</a:t>
            </a:r>
            <a:r>
              <a:rPr lang="en-US" sz="1200" dirty="0" err="1" smtClean="0"/>
              <a:t>fc</a:t>
            </a:r>
            <a:r>
              <a:rPr lang="en-US" sz="1200" dirty="0" smtClean="0"/>
              <a:t>);</a:t>
            </a:r>
          </a:p>
          <a:p>
            <a:r>
              <a:rPr lang="en-US" sz="1200" dirty="0" err="1" smtClean="0"/>
              <a:t>rmin</a:t>
            </a:r>
            <a:r>
              <a:rPr lang="en-US" sz="1200" dirty="0" smtClean="0"/>
              <a:t> = 3e8*</a:t>
            </a:r>
            <a:r>
              <a:rPr lang="en-US" sz="1200" dirty="0" err="1" smtClean="0"/>
              <a:t>T_out</a:t>
            </a:r>
            <a:r>
              <a:rPr lang="en-US" sz="1200" dirty="0" smtClean="0"/>
              <a:t>(1)/2;</a:t>
            </a:r>
          </a:p>
          <a:p>
            <a:r>
              <a:rPr lang="en-US" sz="1200" dirty="0" err="1" smtClean="0"/>
              <a:t>rmax</a:t>
            </a:r>
            <a:r>
              <a:rPr lang="en-US" sz="1200" dirty="0" smtClean="0"/>
              <a:t> = 3e8*</a:t>
            </a:r>
            <a:r>
              <a:rPr lang="en-US" sz="1200" dirty="0" err="1" smtClean="0"/>
              <a:t>T_out</a:t>
            </a:r>
            <a:r>
              <a:rPr lang="en-US" sz="1200" dirty="0" smtClean="0"/>
              <a:t>(2)/2;</a:t>
            </a:r>
          </a:p>
          <a:p>
            <a:r>
              <a:rPr lang="en-US" sz="1200" dirty="0" err="1" smtClean="0"/>
              <a:t>rua</a:t>
            </a:r>
            <a:r>
              <a:rPr lang="en-US" sz="1200" dirty="0" smtClean="0"/>
              <a:t> = </a:t>
            </a:r>
            <a:r>
              <a:rPr lang="en-US" sz="1200" dirty="0" err="1" smtClean="0"/>
              <a:t>rmax-rmin</a:t>
            </a:r>
            <a:r>
              <a:rPr lang="en-US" sz="1200" dirty="0" smtClean="0"/>
              <a:t>;</a:t>
            </a:r>
          </a:p>
          <a:p>
            <a:r>
              <a:rPr lang="en-US" sz="1200" dirty="0" smtClean="0"/>
              <a:t> </a:t>
            </a:r>
          </a:p>
          <a:p>
            <a:r>
              <a:rPr lang="en-US" sz="1200" dirty="0" smtClean="0"/>
              <a:t>% Define number of targets, then range, amplitude, and</a:t>
            </a:r>
          </a:p>
          <a:p>
            <a:r>
              <a:rPr lang="en-US" sz="1200" dirty="0" smtClean="0"/>
              <a:t>% radial velocity of each</a:t>
            </a:r>
          </a:p>
          <a:p>
            <a:r>
              <a:rPr lang="en-US" sz="1200" dirty="0" smtClean="0"/>
              <a:t> </a:t>
            </a:r>
          </a:p>
          <a:p>
            <a:r>
              <a:rPr lang="en-US" sz="1200" dirty="0" err="1" smtClean="0"/>
              <a:t>Ntargets</a:t>
            </a:r>
            <a:r>
              <a:rPr lang="en-US" sz="1200" dirty="0" smtClean="0"/>
              <a:t> = 4;</a:t>
            </a:r>
          </a:p>
          <a:p>
            <a:r>
              <a:rPr lang="it-IT" sz="1200" dirty="0" smtClean="0"/>
              <a:t>del_R = (3e8/2)*( 1/fs )/1e3;                   % in km</a:t>
            </a:r>
          </a:p>
          <a:p>
            <a:r>
              <a:rPr lang="de-DE" sz="1200" dirty="0" smtClean="0"/>
              <a:t>ranges = [2.3 2.7 3.1 3.5]*1e3;               % in km</a:t>
            </a:r>
          </a:p>
          <a:p>
            <a:r>
              <a:rPr lang="nn-NO" sz="1200" dirty="0" smtClean="0"/>
              <a:t>SNR =    [10 20 15 20];               % dB</a:t>
            </a:r>
          </a:p>
          <a:p>
            <a:r>
              <a:rPr lang="en-US" sz="1200" dirty="0" err="1" smtClean="0"/>
              <a:t>vels</a:t>
            </a:r>
            <a:r>
              <a:rPr lang="en-US" sz="1200" dirty="0" smtClean="0"/>
              <a:t> = [-0.3  -0.15  +0.1  +0.25]*</a:t>
            </a:r>
            <a:r>
              <a:rPr lang="en-US" sz="1200" dirty="0" err="1" smtClean="0"/>
              <a:t>vua</a:t>
            </a:r>
            <a:r>
              <a:rPr lang="en-US" sz="1200" dirty="0" smtClean="0"/>
              <a:t>;          % in m/sec</a:t>
            </a:r>
          </a:p>
          <a:p>
            <a:r>
              <a:rPr lang="en-US" sz="1200" dirty="0" smtClean="0"/>
              <a:t> </a:t>
            </a:r>
          </a:p>
          <a:p>
            <a:r>
              <a:rPr lang="en-US" sz="1200" dirty="0" smtClean="0"/>
              <a:t>% End User Input Section  #########################</a:t>
            </a:r>
          </a:p>
          <a:p>
            <a:r>
              <a:rPr lang="en-US" sz="1200" dirty="0" smtClean="0"/>
              <a:t>% ############################################</a:t>
            </a:r>
          </a:p>
          <a:p>
            <a:endParaRPr lang="en-US" sz="1200" dirty="0" smtClean="0"/>
          </a:p>
          <a:p>
            <a:endParaRPr lang="en-US" sz="12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Pulse Doppler Processing Outputs - 1</a:t>
            </a:r>
            <a:endParaRPr lang="en-US" dirty="0"/>
          </a:p>
        </p:txBody>
      </p:sp>
      <p:sp>
        <p:nvSpPr>
          <p:cNvPr id="4" name="Slide Number Placeholder 3"/>
          <p:cNvSpPr>
            <a:spLocks noGrp="1"/>
          </p:cNvSpPr>
          <p:nvPr>
            <p:ph type="sldNum" sz="quarter" idx="10"/>
          </p:nvPr>
        </p:nvSpPr>
        <p:spPr/>
        <p:txBody>
          <a:bodyPr/>
          <a:lstStyle/>
          <a:p>
            <a:pPr>
              <a:defRPr/>
            </a:pPr>
            <a:fld id="{2D519235-25C9-4E8E-A54F-89C8942FE5D8}" type="slidenum">
              <a:rPr lang="en-US" smtClean="0"/>
              <a:pPr>
                <a:defRPr/>
              </a:pPr>
              <a:t>19</a:t>
            </a:fld>
            <a:endParaRPr lang="en-US"/>
          </a:p>
        </p:txBody>
      </p:sp>
      <p:pic>
        <p:nvPicPr>
          <p:cNvPr id="119810" name="Picture 2"/>
          <p:cNvPicPr>
            <a:picLocks noChangeAspect="1" noChangeArrowheads="1"/>
          </p:cNvPicPr>
          <p:nvPr/>
        </p:nvPicPr>
        <p:blipFill>
          <a:blip r:embed="rId3" cstate="print"/>
          <a:srcRect/>
          <a:stretch>
            <a:fillRect/>
          </a:stretch>
        </p:blipFill>
        <p:spPr bwMode="auto">
          <a:xfrm>
            <a:off x="516194" y="1156930"/>
            <a:ext cx="3097160" cy="2322870"/>
          </a:xfrm>
          <a:prstGeom prst="rect">
            <a:avLst/>
          </a:prstGeom>
          <a:noFill/>
          <a:ln w="9525">
            <a:noFill/>
            <a:miter lim="800000"/>
            <a:headEnd/>
            <a:tailEnd/>
          </a:ln>
          <a:effectLst/>
        </p:spPr>
      </p:pic>
      <p:pic>
        <p:nvPicPr>
          <p:cNvPr id="119812" name="Picture 4"/>
          <p:cNvPicPr>
            <a:picLocks noChangeAspect="1" noChangeArrowheads="1"/>
          </p:cNvPicPr>
          <p:nvPr/>
        </p:nvPicPr>
        <p:blipFill>
          <a:blip r:embed="rId4" cstate="print"/>
          <a:srcRect/>
          <a:stretch>
            <a:fillRect/>
          </a:stretch>
        </p:blipFill>
        <p:spPr bwMode="auto">
          <a:xfrm>
            <a:off x="2541639" y="2148758"/>
            <a:ext cx="3549445" cy="2662084"/>
          </a:xfrm>
          <a:prstGeom prst="rect">
            <a:avLst/>
          </a:prstGeom>
          <a:noFill/>
          <a:ln w="9525">
            <a:noFill/>
            <a:miter lim="800000"/>
            <a:headEnd/>
            <a:tailEnd/>
          </a:ln>
          <a:effectLst/>
        </p:spPr>
      </p:pic>
      <p:pic>
        <p:nvPicPr>
          <p:cNvPr id="119813" name="Picture 5"/>
          <p:cNvPicPr>
            <a:picLocks noChangeAspect="1" noChangeArrowheads="1"/>
          </p:cNvPicPr>
          <p:nvPr/>
        </p:nvPicPr>
        <p:blipFill>
          <a:blip r:embed="rId5" cstate="print"/>
          <a:srcRect/>
          <a:stretch>
            <a:fillRect/>
          </a:stretch>
        </p:blipFill>
        <p:spPr bwMode="auto">
          <a:xfrm>
            <a:off x="4911212" y="3683410"/>
            <a:ext cx="3318387" cy="24887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Slide Number Placeholder 3"/>
          <p:cNvSpPr>
            <a:spLocks noGrp="1"/>
          </p:cNvSpPr>
          <p:nvPr>
            <p:ph type="sldNum" sz="quarter" idx="10"/>
          </p:nvPr>
        </p:nvSpPr>
        <p:spPr>
          <a:noFill/>
        </p:spPr>
        <p:txBody>
          <a:bodyPr/>
          <a:lstStyle/>
          <a:p>
            <a:fld id="{F0B477D4-CFFC-4FCD-AC03-E77D8BCB2433}" type="slidenum">
              <a:rPr lang="en-US"/>
              <a:pPr/>
              <a:t>2</a:t>
            </a:fld>
            <a:endParaRPr lang="en-US"/>
          </a:p>
        </p:txBody>
      </p:sp>
      <p:sp>
        <p:nvSpPr>
          <p:cNvPr id="3075" name="Rectangle 2"/>
          <p:cNvSpPr>
            <a:spLocks noGrp="1" noChangeArrowheads="1"/>
          </p:cNvSpPr>
          <p:nvPr>
            <p:ph type="title"/>
          </p:nvPr>
        </p:nvSpPr>
        <p:spPr/>
        <p:txBody>
          <a:bodyPr/>
          <a:lstStyle/>
          <a:p>
            <a:pPr eaLnBrk="1" hangingPunct="1"/>
            <a:r>
              <a:rPr lang="en-US" smtClean="0"/>
              <a:t>LICENSE	</a:t>
            </a:r>
          </a:p>
        </p:txBody>
      </p:sp>
      <p:sp>
        <p:nvSpPr>
          <p:cNvPr id="3076" name="Rectangle 3"/>
          <p:cNvSpPr>
            <a:spLocks noGrp="1" noChangeArrowheads="1"/>
          </p:cNvSpPr>
          <p:nvPr>
            <p:ph type="body" idx="1"/>
          </p:nvPr>
        </p:nvSpPr>
        <p:spPr/>
        <p:txBody>
          <a:bodyPr/>
          <a:lstStyle/>
          <a:p>
            <a:pPr eaLnBrk="1" hangingPunct="1"/>
            <a:r>
              <a:rPr lang="en-US" dirty="0" smtClean="0"/>
              <a:t>Permission to use, copy, modify and distribute, including the right to grant others rights to distribute at any tier, this software and its documentation for any purpose and without fee or royalty is hereby granted, provided that the following copyright and attribution and the disclaimer (see next two pages) are retained in ALL copies and derivative works of the software and documentation, including modifications that you make for internal use or for distribution.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Pulse Doppler Processing Outputs - 2</a:t>
            </a:r>
            <a:endParaRPr lang="en-US" dirty="0"/>
          </a:p>
        </p:txBody>
      </p:sp>
      <p:sp>
        <p:nvSpPr>
          <p:cNvPr id="4" name="Slide Number Placeholder 3"/>
          <p:cNvSpPr>
            <a:spLocks noGrp="1"/>
          </p:cNvSpPr>
          <p:nvPr>
            <p:ph type="sldNum" sz="quarter" idx="10"/>
          </p:nvPr>
        </p:nvSpPr>
        <p:spPr/>
        <p:txBody>
          <a:bodyPr/>
          <a:lstStyle/>
          <a:p>
            <a:pPr>
              <a:defRPr/>
            </a:pPr>
            <a:fld id="{2D519235-25C9-4E8E-A54F-89C8942FE5D8}" type="slidenum">
              <a:rPr lang="en-US" smtClean="0"/>
              <a:pPr>
                <a:defRPr/>
              </a:pPr>
              <a:t>20</a:t>
            </a:fld>
            <a:endParaRPr lang="en-US"/>
          </a:p>
        </p:txBody>
      </p:sp>
      <p:pic>
        <p:nvPicPr>
          <p:cNvPr id="120834" name="Picture 2"/>
          <p:cNvPicPr>
            <a:picLocks noChangeAspect="1" noChangeArrowheads="1"/>
          </p:cNvPicPr>
          <p:nvPr/>
        </p:nvPicPr>
        <p:blipFill>
          <a:blip r:embed="rId3" cstate="print"/>
          <a:srcRect/>
          <a:stretch>
            <a:fillRect/>
          </a:stretch>
        </p:blipFill>
        <p:spPr bwMode="auto">
          <a:xfrm>
            <a:off x="349049" y="1957029"/>
            <a:ext cx="4060723" cy="3045542"/>
          </a:xfrm>
          <a:prstGeom prst="rect">
            <a:avLst/>
          </a:prstGeom>
          <a:noFill/>
          <a:ln w="9525">
            <a:noFill/>
            <a:miter lim="800000"/>
            <a:headEnd/>
            <a:tailEnd/>
          </a:ln>
          <a:effectLst/>
        </p:spPr>
      </p:pic>
      <p:pic>
        <p:nvPicPr>
          <p:cNvPr id="120835" name="Picture 3"/>
          <p:cNvPicPr>
            <a:picLocks noChangeAspect="1" noChangeArrowheads="1"/>
          </p:cNvPicPr>
          <p:nvPr/>
        </p:nvPicPr>
        <p:blipFill>
          <a:blip r:embed="rId4" cstate="print"/>
          <a:srcRect/>
          <a:stretch>
            <a:fillRect/>
          </a:stretch>
        </p:blipFill>
        <p:spPr bwMode="auto">
          <a:xfrm>
            <a:off x="4807973" y="1960720"/>
            <a:ext cx="4091307" cy="30684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Pulse Doppler Processing Outputs - 3</a:t>
            </a:r>
            <a:endParaRPr lang="en-US" dirty="0"/>
          </a:p>
        </p:txBody>
      </p:sp>
      <p:sp>
        <p:nvSpPr>
          <p:cNvPr id="4" name="Slide Number Placeholder 3"/>
          <p:cNvSpPr>
            <a:spLocks noGrp="1"/>
          </p:cNvSpPr>
          <p:nvPr>
            <p:ph type="sldNum" sz="quarter" idx="10"/>
          </p:nvPr>
        </p:nvSpPr>
        <p:spPr/>
        <p:txBody>
          <a:bodyPr/>
          <a:lstStyle/>
          <a:p>
            <a:pPr>
              <a:defRPr/>
            </a:pPr>
            <a:fld id="{2D519235-25C9-4E8E-A54F-89C8942FE5D8}" type="slidenum">
              <a:rPr lang="en-US" smtClean="0"/>
              <a:pPr>
                <a:defRPr/>
              </a:pPr>
              <a:t>21</a:t>
            </a:fld>
            <a:endParaRPr lang="en-US"/>
          </a:p>
        </p:txBody>
      </p:sp>
      <p:pic>
        <p:nvPicPr>
          <p:cNvPr id="121858" name="Picture 2"/>
          <p:cNvPicPr>
            <a:picLocks noChangeAspect="1" noChangeArrowheads="1"/>
          </p:cNvPicPr>
          <p:nvPr/>
        </p:nvPicPr>
        <p:blipFill>
          <a:blip r:embed="rId3" cstate="print"/>
          <a:srcRect/>
          <a:stretch>
            <a:fillRect/>
          </a:stretch>
        </p:blipFill>
        <p:spPr bwMode="auto">
          <a:xfrm>
            <a:off x="265476" y="1072148"/>
            <a:ext cx="4100052" cy="3075039"/>
          </a:xfrm>
          <a:prstGeom prst="rect">
            <a:avLst/>
          </a:prstGeom>
          <a:noFill/>
          <a:ln w="9525">
            <a:noFill/>
            <a:miter lim="800000"/>
            <a:headEnd/>
            <a:tailEnd/>
          </a:ln>
          <a:effectLst/>
        </p:spPr>
      </p:pic>
      <p:pic>
        <p:nvPicPr>
          <p:cNvPr id="121859" name="Picture 3"/>
          <p:cNvPicPr>
            <a:picLocks noChangeAspect="1" noChangeArrowheads="1"/>
          </p:cNvPicPr>
          <p:nvPr/>
        </p:nvPicPr>
        <p:blipFill>
          <a:blip r:embed="rId4" cstate="print"/>
          <a:srcRect/>
          <a:stretch>
            <a:fillRect/>
          </a:stretch>
        </p:blipFill>
        <p:spPr bwMode="auto">
          <a:xfrm>
            <a:off x="4793224" y="1040808"/>
            <a:ext cx="4144297" cy="3108223"/>
          </a:xfrm>
          <a:prstGeom prst="rect">
            <a:avLst/>
          </a:prstGeom>
          <a:noFill/>
          <a:ln w="9525">
            <a:noFill/>
            <a:miter lim="800000"/>
            <a:headEnd/>
            <a:tailEnd/>
          </a:ln>
          <a:effectLst/>
        </p:spPr>
      </p:pic>
      <p:pic>
        <p:nvPicPr>
          <p:cNvPr id="121860" name="Picture 4"/>
          <p:cNvPicPr>
            <a:picLocks noChangeAspect="1" noChangeArrowheads="1"/>
          </p:cNvPicPr>
          <p:nvPr/>
        </p:nvPicPr>
        <p:blipFill>
          <a:blip r:embed="rId5" cstate="print"/>
          <a:srcRect/>
          <a:stretch>
            <a:fillRect/>
          </a:stretch>
        </p:blipFill>
        <p:spPr bwMode="auto">
          <a:xfrm>
            <a:off x="3030793" y="4096357"/>
            <a:ext cx="3082413" cy="23118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72D69A08-397F-465D-B907-459C79EF3BAB}" type="slidenum">
              <a:rPr lang="en-US"/>
              <a:pPr/>
              <a:t>22</a:t>
            </a:fld>
            <a:endParaRPr lang="en-US"/>
          </a:p>
        </p:txBody>
      </p:sp>
      <p:sp>
        <p:nvSpPr>
          <p:cNvPr id="17411" name="Rectangle 2"/>
          <p:cNvSpPr>
            <a:spLocks noGrp="1" noChangeArrowheads="1"/>
          </p:cNvSpPr>
          <p:nvPr>
            <p:ph type="title"/>
          </p:nvPr>
        </p:nvSpPr>
        <p:spPr/>
        <p:txBody>
          <a:bodyPr/>
          <a:lstStyle/>
          <a:p>
            <a:pPr eaLnBrk="1" hangingPunct="1"/>
            <a:r>
              <a:rPr lang="en-US" dirty="0" smtClean="0"/>
              <a:t>Doppler Beam Sharpening Imaging - 1</a:t>
            </a:r>
          </a:p>
        </p:txBody>
      </p:sp>
      <p:sp>
        <p:nvSpPr>
          <p:cNvPr id="17412" name="Rectangle 3"/>
          <p:cNvSpPr>
            <a:spLocks noGrp="1" noChangeArrowheads="1"/>
          </p:cNvSpPr>
          <p:nvPr>
            <p:ph type="body" idx="1"/>
          </p:nvPr>
        </p:nvSpPr>
        <p:spPr/>
        <p:txBody>
          <a:bodyPr/>
          <a:lstStyle/>
          <a:p>
            <a:pPr eaLnBrk="1" hangingPunct="1">
              <a:lnSpc>
                <a:spcPct val="90000"/>
              </a:lnSpc>
            </a:pPr>
            <a:r>
              <a:rPr lang="en-US" sz="2000" dirty="0" smtClean="0"/>
              <a:t>Closely related to the pulse Doppler demonstration and project</a:t>
            </a:r>
          </a:p>
          <a:p>
            <a:pPr eaLnBrk="1" hangingPunct="1">
              <a:lnSpc>
                <a:spcPct val="90000"/>
              </a:lnSpc>
            </a:pPr>
            <a:r>
              <a:rPr lang="en-US" sz="2000" dirty="0" smtClean="0"/>
              <a:t>Imaging of a user-specified array of point scatterers</a:t>
            </a:r>
          </a:p>
          <a:p>
            <a:pPr eaLnBrk="1" hangingPunct="1">
              <a:lnSpc>
                <a:spcPct val="90000"/>
              </a:lnSpc>
            </a:pPr>
            <a:r>
              <a:rPr lang="en-US" sz="2000" dirty="0" smtClean="0"/>
              <a:t>Two stages</a:t>
            </a:r>
          </a:p>
          <a:p>
            <a:pPr lvl="1" eaLnBrk="1" hangingPunct="1">
              <a:lnSpc>
                <a:spcPct val="90000"/>
              </a:lnSpc>
            </a:pPr>
            <a:r>
              <a:rPr lang="en-US" sz="1800" b="0" dirty="0" err="1" smtClean="0">
                <a:latin typeface="Courier New" pitchFamily="49" charset="0"/>
                <a:cs typeface="Courier New" pitchFamily="49" charset="0"/>
              </a:rPr>
              <a:t>makeSARdata</a:t>
            </a:r>
            <a:r>
              <a:rPr lang="en-US" sz="1800" dirty="0" smtClean="0"/>
              <a:t> </a:t>
            </a:r>
            <a:r>
              <a:rPr lang="en-US" sz="1800" dirty="0" smtClean="0"/>
              <a:t>creates a fast-time/slow-time data matrix that will support the desired scenario</a:t>
            </a:r>
          </a:p>
          <a:p>
            <a:pPr lvl="1" eaLnBrk="1" hangingPunct="1">
              <a:lnSpc>
                <a:spcPct val="90000"/>
              </a:lnSpc>
            </a:pPr>
            <a:r>
              <a:rPr lang="en-US" sz="1800" b="0" dirty="0" err="1" smtClean="0">
                <a:latin typeface="Courier New" pitchFamily="49" charset="0"/>
                <a:cs typeface="Courier New" pitchFamily="49" charset="0"/>
              </a:rPr>
              <a:t>procSARdata_DBS</a:t>
            </a:r>
            <a:r>
              <a:rPr lang="en-US" sz="1800" dirty="0" smtClean="0"/>
              <a:t> performs the DBS imaging algorithm</a:t>
            </a:r>
          </a:p>
          <a:p>
            <a:pPr eaLnBrk="1" hangingPunct="1">
              <a:lnSpc>
                <a:spcPct val="90000"/>
              </a:lnSpc>
            </a:pPr>
            <a:endParaRPr lang="en-US" sz="2000" b="0" dirty="0" smtClean="0">
              <a:latin typeface="Courier New" pitchFamily="49" charset="0"/>
            </a:endParaRPr>
          </a:p>
          <a:p>
            <a:pPr eaLnBrk="1" hangingPunct="1">
              <a:lnSpc>
                <a:spcPct val="90000"/>
              </a:lnSpc>
            </a:pPr>
            <a:r>
              <a:rPr lang="en-US" sz="2000" dirty="0" smtClean="0"/>
              <a:t>Stage 1: Data Creation</a:t>
            </a:r>
          </a:p>
          <a:p>
            <a:pPr eaLnBrk="1" hangingPunct="1">
              <a:lnSpc>
                <a:spcPct val="90000"/>
              </a:lnSpc>
            </a:pPr>
            <a:r>
              <a:rPr lang="en-US" sz="2000" b="0" dirty="0" smtClean="0">
                <a:latin typeface="Courier New" pitchFamily="49" charset="0"/>
              </a:rPr>
              <a:t>&gt;&gt; edit </a:t>
            </a:r>
            <a:r>
              <a:rPr lang="en-US" sz="2000" b="0" dirty="0" err="1" smtClean="0">
                <a:latin typeface="Courier New" pitchFamily="49" charset="0"/>
              </a:rPr>
              <a:t>makeSARdata</a:t>
            </a:r>
            <a:endParaRPr lang="en-US" sz="2000" b="0" dirty="0" smtClean="0">
              <a:latin typeface="Courier New" pitchFamily="49" charset="0"/>
            </a:endParaRPr>
          </a:p>
          <a:p>
            <a:pPr lvl="1" eaLnBrk="1" hangingPunct="1">
              <a:lnSpc>
                <a:spcPct val="90000"/>
              </a:lnSpc>
            </a:pPr>
            <a:r>
              <a:rPr lang="en-US" sz="1800" dirty="0" smtClean="0"/>
              <a:t>Set all simulation parameters by editing input section of </a:t>
            </a:r>
            <a:r>
              <a:rPr lang="en-US" sz="1800" b="0" dirty="0" err="1" smtClean="0">
                <a:latin typeface="Courier New" pitchFamily="49" charset="0"/>
              </a:rPr>
              <a:t>makeSARdata.m</a:t>
            </a:r>
            <a:endParaRPr lang="en-US" sz="1800" dirty="0" smtClean="0"/>
          </a:p>
          <a:p>
            <a:pPr eaLnBrk="1" hangingPunct="1">
              <a:lnSpc>
                <a:spcPct val="90000"/>
              </a:lnSpc>
            </a:pPr>
            <a:r>
              <a:rPr lang="en-US" sz="2000" b="0" dirty="0" smtClean="0">
                <a:latin typeface="Courier New" pitchFamily="49" charset="0"/>
              </a:rPr>
              <a:t>&gt;&gt; </a:t>
            </a:r>
            <a:r>
              <a:rPr lang="en-US" sz="2000" b="0" dirty="0" err="1" smtClean="0">
                <a:latin typeface="Courier New" pitchFamily="49" charset="0"/>
              </a:rPr>
              <a:t>makeSARdata</a:t>
            </a:r>
            <a:endParaRPr lang="en-US" sz="2000" b="0" dirty="0" smtClean="0">
              <a:latin typeface="Courier New" pitchFamily="49" charset="0"/>
            </a:endParaRPr>
          </a:p>
          <a:p>
            <a:pPr lvl="1" eaLnBrk="1" hangingPunct="1">
              <a:lnSpc>
                <a:spcPct val="90000"/>
              </a:lnSpc>
            </a:pPr>
            <a:r>
              <a:rPr lang="en-US" sz="1800" dirty="0" smtClean="0"/>
              <a:t>To create data set for processing</a:t>
            </a:r>
          </a:p>
          <a:p>
            <a:pPr lvl="1" eaLnBrk="1" hangingPunct="1">
              <a:lnSpc>
                <a:spcPct val="90000"/>
              </a:lnSpc>
            </a:pPr>
            <a:r>
              <a:rPr lang="en-US" sz="1800" dirty="0" smtClean="0"/>
              <a:t>Output in </a:t>
            </a:r>
            <a:r>
              <a:rPr lang="en-US" sz="1800" b="0" i="1" dirty="0" smtClean="0">
                <a:latin typeface="Courier New" pitchFamily="49" charset="0"/>
              </a:rPr>
              <a:t>file</a:t>
            </a:r>
            <a:r>
              <a:rPr lang="en-US" sz="1800" b="0" dirty="0" smtClean="0">
                <a:latin typeface="Courier New" pitchFamily="49" charset="0"/>
              </a:rPr>
              <a:t>.mat</a:t>
            </a:r>
          </a:p>
          <a:p>
            <a:pPr lvl="2" eaLnBrk="1" hangingPunct="1">
              <a:lnSpc>
                <a:spcPct val="90000"/>
              </a:lnSpc>
            </a:pPr>
            <a:r>
              <a:rPr lang="en-US" sz="1800" dirty="0" smtClean="0"/>
              <a:t>Where </a:t>
            </a:r>
            <a:r>
              <a:rPr lang="en-US" sz="1800" i="1" dirty="0" smtClean="0">
                <a:latin typeface="Courier New" pitchFamily="49" charset="0"/>
              </a:rPr>
              <a:t>file</a:t>
            </a:r>
            <a:r>
              <a:rPr lang="en-US" sz="1800" dirty="0" smtClean="0"/>
              <a:t> is the “root file name” you specify</a:t>
            </a:r>
          </a:p>
          <a:p>
            <a:pPr lvl="2" eaLnBrk="1" hangingPunct="1">
              <a:lnSpc>
                <a:spcPct val="90000"/>
              </a:lnSpc>
            </a:pPr>
            <a:r>
              <a:rPr lang="en-US" sz="1800" dirty="0" smtClean="0"/>
              <a:t>Parameters logged in </a:t>
            </a:r>
            <a:r>
              <a:rPr lang="en-US" sz="1800" i="1" dirty="0" smtClean="0">
                <a:latin typeface="Courier New" pitchFamily="49" charset="0"/>
              </a:rPr>
              <a:t>file</a:t>
            </a:r>
            <a:r>
              <a:rPr lang="en-US" sz="1800" dirty="0" smtClean="0">
                <a:latin typeface="Courier New" pitchFamily="49" charset="0"/>
              </a:rPr>
              <a:t>.lis</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Slide Number Placeholder 3"/>
          <p:cNvSpPr>
            <a:spLocks noGrp="1"/>
          </p:cNvSpPr>
          <p:nvPr>
            <p:ph type="sldNum" sz="quarter" idx="10"/>
          </p:nvPr>
        </p:nvSpPr>
        <p:spPr>
          <a:noFill/>
        </p:spPr>
        <p:txBody>
          <a:bodyPr/>
          <a:lstStyle/>
          <a:p>
            <a:fld id="{72D69A08-397F-465D-B907-459C79EF3BAB}" type="slidenum">
              <a:rPr lang="en-US"/>
              <a:pPr/>
              <a:t>23</a:t>
            </a:fld>
            <a:endParaRPr lang="en-US"/>
          </a:p>
        </p:txBody>
      </p:sp>
      <p:sp>
        <p:nvSpPr>
          <p:cNvPr id="17411" name="Rectangle 2"/>
          <p:cNvSpPr>
            <a:spLocks noGrp="1" noChangeArrowheads="1"/>
          </p:cNvSpPr>
          <p:nvPr>
            <p:ph type="title"/>
          </p:nvPr>
        </p:nvSpPr>
        <p:spPr/>
        <p:txBody>
          <a:bodyPr/>
          <a:lstStyle/>
          <a:p>
            <a:pPr eaLnBrk="1" hangingPunct="1"/>
            <a:r>
              <a:rPr lang="en-US" dirty="0" smtClean="0"/>
              <a:t>Doppler Beam Sharpening Imaging - 2</a:t>
            </a:r>
          </a:p>
        </p:txBody>
      </p:sp>
      <p:sp>
        <p:nvSpPr>
          <p:cNvPr id="17412" name="Rectangle 3"/>
          <p:cNvSpPr>
            <a:spLocks noGrp="1" noChangeArrowheads="1"/>
          </p:cNvSpPr>
          <p:nvPr>
            <p:ph type="body" idx="1"/>
          </p:nvPr>
        </p:nvSpPr>
        <p:spPr/>
        <p:txBody>
          <a:bodyPr/>
          <a:lstStyle/>
          <a:p>
            <a:pPr eaLnBrk="1" hangingPunct="1">
              <a:lnSpc>
                <a:spcPct val="90000"/>
              </a:lnSpc>
            </a:pPr>
            <a:r>
              <a:rPr lang="en-US" sz="2400" dirty="0" smtClean="0"/>
              <a:t>Stage 2: Image Formation</a:t>
            </a:r>
          </a:p>
          <a:p>
            <a:pPr eaLnBrk="1" hangingPunct="1">
              <a:lnSpc>
                <a:spcPct val="90000"/>
              </a:lnSpc>
            </a:pPr>
            <a:endParaRPr lang="en-US" sz="2400" dirty="0" smtClean="0"/>
          </a:p>
          <a:p>
            <a:pPr eaLnBrk="1" hangingPunct="1">
              <a:lnSpc>
                <a:spcPct val="90000"/>
              </a:lnSpc>
            </a:pPr>
            <a:r>
              <a:rPr lang="en-US" sz="2400" b="0" dirty="0" smtClean="0">
                <a:latin typeface="Courier New" pitchFamily="49" charset="0"/>
              </a:rPr>
              <a:t>&gt;&gt; edit </a:t>
            </a:r>
            <a:r>
              <a:rPr lang="en-US" sz="2400" b="0" dirty="0" err="1" smtClean="0">
                <a:latin typeface="Courier New" pitchFamily="49" charset="0"/>
              </a:rPr>
              <a:t>procSARdata_DBS</a:t>
            </a:r>
            <a:endParaRPr lang="en-US" sz="2400" b="0" dirty="0" smtClean="0">
              <a:latin typeface="Courier New" pitchFamily="49" charset="0"/>
            </a:endParaRPr>
          </a:p>
          <a:p>
            <a:pPr lvl="1" eaLnBrk="1" hangingPunct="1">
              <a:lnSpc>
                <a:spcPct val="90000"/>
              </a:lnSpc>
            </a:pPr>
            <a:r>
              <a:rPr lang="en-US" sz="2000" dirty="0" smtClean="0"/>
              <a:t>Set image formation option switches by editing input section of </a:t>
            </a:r>
            <a:r>
              <a:rPr lang="en-US" sz="2000" b="0" dirty="0" err="1" smtClean="0">
                <a:latin typeface="Courier New" pitchFamily="49" charset="0"/>
              </a:rPr>
              <a:t>procSARdata_DBS.m</a:t>
            </a:r>
            <a:endParaRPr lang="en-US" sz="2000" dirty="0" smtClean="0"/>
          </a:p>
          <a:p>
            <a:pPr eaLnBrk="1" hangingPunct="1">
              <a:lnSpc>
                <a:spcPct val="90000"/>
              </a:lnSpc>
            </a:pPr>
            <a:endParaRPr lang="en-US" sz="2400" dirty="0" smtClean="0"/>
          </a:p>
          <a:p>
            <a:pPr eaLnBrk="1" hangingPunct="1">
              <a:lnSpc>
                <a:spcPct val="90000"/>
              </a:lnSpc>
            </a:pPr>
            <a:r>
              <a:rPr lang="en-US" sz="2400" b="0" dirty="0" smtClean="0">
                <a:latin typeface="Courier New" pitchFamily="49" charset="0"/>
              </a:rPr>
              <a:t>&gt;&gt; </a:t>
            </a:r>
            <a:r>
              <a:rPr lang="en-US" sz="2400" b="0" dirty="0" err="1" smtClean="0">
                <a:latin typeface="Courier New" pitchFamily="49" charset="0"/>
              </a:rPr>
              <a:t>procSARdata_DBS</a:t>
            </a:r>
            <a:r>
              <a:rPr lang="en-US" sz="2400" dirty="0" smtClean="0"/>
              <a:t> to generate DBS image</a:t>
            </a:r>
          </a:p>
          <a:p>
            <a:pPr lvl="1" eaLnBrk="1" hangingPunct="1">
              <a:lnSpc>
                <a:spcPct val="90000"/>
              </a:lnSpc>
            </a:pPr>
            <a:r>
              <a:rPr lang="en-US" sz="2000" dirty="0" smtClean="0"/>
              <a:t>Range-compressed only in Fig. 1 window</a:t>
            </a:r>
          </a:p>
          <a:p>
            <a:pPr lvl="1" eaLnBrk="1" hangingPunct="1">
              <a:lnSpc>
                <a:spcPct val="90000"/>
              </a:lnSpc>
            </a:pPr>
            <a:r>
              <a:rPr lang="en-US" sz="2000" dirty="0" smtClean="0"/>
              <a:t>Fully-formed image in Fig. 2 window</a:t>
            </a:r>
          </a:p>
          <a:p>
            <a:pPr lvl="1" eaLnBrk="1" hangingPunct="1">
              <a:lnSpc>
                <a:spcPct val="90000"/>
              </a:lnSpc>
            </a:pPr>
            <a:r>
              <a:rPr lang="en-US" sz="2000" dirty="0" smtClean="0"/>
              <a:t>If  geometric corrections selected, then</a:t>
            </a:r>
          </a:p>
          <a:p>
            <a:pPr lvl="2" eaLnBrk="1" hangingPunct="1">
              <a:lnSpc>
                <a:spcPct val="90000"/>
              </a:lnSpc>
            </a:pPr>
            <a:r>
              <a:rPr lang="en-US" sz="2000" dirty="0" smtClean="0"/>
              <a:t>Cross-range </a:t>
            </a:r>
            <a:r>
              <a:rPr lang="en-US" sz="2000" dirty="0" err="1" smtClean="0"/>
              <a:t>resampled</a:t>
            </a:r>
            <a:r>
              <a:rPr lang="en-US" sz="2000" dirty="0" smtClean="0"/>
              <a:t> image in Fig. 3 window</a:t>
            </a:r>
          </a:p>
          <a:p>
            <a:pPr lvl="2" eaLnBrk="1" hangingPunct="1">
              <a:lnSpc>
                <a:spcPct val="90000"/>
              </a:lnSpc>
            </a:pPr>
            <a:r>
              <a:rPr lang="en-US" sz="2000" dirty="0" smtClean="0"/>
              <a:t>Range curvature-corrected image in Fig. 4 window</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Number Placeholder 4"/>
          <p:cNvSpPr>
            <a:spLocks noGrp="1"/>
          </p:cNvSpPr>
          <p:nvPr>
            <p:ph type="sldNum" sz="quarter" idx="10"/>
          </p:nvPr>
        </p:nvSpPr>
        <p:spPr>
          <a:noFill/>
        </p:spPr>
        <p:txBody>
          <a:bodyPr/>
          <a:lstStyle/>
          <a:p>
            <a:fld id="{47094DD8-41EA-466E-A81B-D1A17F984CA2}" type="slidenum">
              <a:rPr lang="en-US"/>
              <a:pPr/>
              <a:t>24</a:t>
            </a:fld>
            <a:endParaRPr lang="en-US"/>
          </a:p>
        </p:txBody>
      </p:sp>
      <p:sp>
        <p:nvSpPr>
          <p:cNvPr id="18435" name="Rectangle 2"/>
          <p:cNvSpPr>
            <a:spLocks noGrp="1" noChangeArrowheads="1"/>
          </p:cNvSpPr>
          <p:nvPr>
            <p:ph type="title"/>
          </p:nvPr>
        </p:nvSpPr>
        <p:spPr/>
        <p:txBody>
          <a:bodyPr/>
          <a:lstStyle/>
          <a:p>
            <a:pPr eaLnBrk="1" hangingPunct="1"/>
            <a:r>
              <a:rPr lang="en-US" dirty="0" smtClean="0"/>
              <a:t>DBS Demonstration: </a:t>
            </a:r>
            <a:r>
              <a:rPr lang="en-US" dirty="0" err="1" smtClean="0">
                <a:latin typeface="Courier New" pitchFamily="49" charset="0"/>
              </a:rPr>
              <a:t>makeSARdata</a:t>
            </a:r>
            <a:endParaRPr lang="en-US" dirty="0" smtClean="0">
              <a:latin typeface="Courier New" pitchFamily="49" charset="0"/>
            </a:endParaRPr>
          </a:p>
        </p:txBody>
      </p:sp>
      <p:sp>
        <p:nvSpPr>
          <p:cNvPr id="18436" name="Rectangle 3"/>
          <p:cNvSpPr>
            <a:spLocks noGrp="1" noChangeArrowheads="1"/>
          </p:cNvSpPr>
          <p:nvPr>
            <p:ph type="body" sz="half" idx="1"/>
          </p:nvPr>
        </p:nvSpPr>
        <p:spPr>
          <a:xfrm>
            <a:off x="126125" y="1165225"/>
            <a:ext cx="4369676" cy="4768850"/>
          </a:xfrm>
        </p:spPr>
        <p:txBody>
          <a:bodyPr/>
          <a:lstStyle/>
          <a:p>
            <a:pPr eaLnBrk="1" hangingPunct="1">
              <a:lnSpc>
                <a:spcPct val="90000"/>
              </a:lnSpc>
              <a:buFontTx/>
              <a:buNone/>
            </a:pPr>
            <a:r>
              <a:rPr lang="en-US" sz="1200" dirty="0" smtClean="0">
                <a:latin typeface="Arial Narrow" pitchFamily="34" charset="0"/>
              </a:rPr>
              <a:t>% User input section  #################################</a:t>
            </a:r>
          </a:p>
          <a:p>
            <a:pPr eaLnBrk="1" hangingPunct="1">
              <a:lnSpc>
                <a:spcPct val="90000"/>
              </a:lnSpc>
              <a:buFontTx/>
              <a:buNone/>
            </a:pPr>
            <a:endParaRPr lang="en-US" sz="1200" dirty="0" smtClean="0">
              <a:latin typeface="Arial Narrow" pitchFamily="34" charset="0"/>
            </a:endParaRPr>
          </a:p>
          <a:p>
            <a:pPr eaLnBrk="1" hangingPunct="1">
              <a:lnSpc>
                <a:spcPct val="90000"/>
              </a:lnSpc>
              <a:buFontTx/>
              <a:buNone/>
            </a:pPr>
            <a:r>
              <a:rPr lang="en-US" sz="1200" dirty="0" smtClean="0">
                <a:latin typeface="Arial Narrow" pitchFamily="34" charset="0"/>
              </a:rPr>
              <a:t>% need a file name to store data, e.g. '</a:t>
            </a:r>
            <a:r>
              <a:rPr lang="en-US" sz="1200" dirty="0" err="1" smtClean="0">
                <a:latin typeface="Arial Narrow" pitchFamily="34" charset="0"/>
              </a:rPr>
              <a:t>myfile</a:t>
            </a:r>
            <a:r>
              <a:rPr lang="en-US" sz="1200" dirty="0" smtClean="0">
                <a:latin typeface="Arial Narrow" pitchFamily="34" charset="0"/>
              </a:rPr>
              <a:t>' or 'temp' or '</a:t>
            </a:r>
            <a:r>
              <a:rPr lang="en-US" sz="1200" dirty="0" err="1" smtClean="0">
                <a:latin typeface="Arial Narrow" pitchFamily="34" charset="0"/>
              </a:rPr>
              <a:t>sardata</a:t>
            </a:r>
            <a:r>
              <a:rPr lang="en-US" sz="1200" dirty="0" smtClean="0">
                <a:latin typeface="Arial Narrow" pitchFamily="34" charset="0"/>
              </a:rPr>
              <a:t>'.</a:t>
            </a:r>
          </a:p>
          <a:p>
            <a:pPr eaLnBrk="1" hangingPunct="1">
              <a:lnSpc>
                <a:spcPct val="90000"/>
              </a:lnSpc>
              <a:buFontTx/>
              <a:buNone/>
            </a:pPr>
            <a:r>
              <a:rPr lang="en-US" sz="1200" dirty="0" smtClean="0">
                <a:latin typeface="Arial Narrow" pitchFamily="34" charset="0"/>
              </a:rPr>
              <a:t>% Data will then be in 'myfile.dat', etc.</a:t>
            </a:r>
          </a:p>
          <a:p>
            <a:pPr eaLnBrk="1" hangingPunct="1">
              <a:lnSpc>
                <a:spcPct val="90000"/>
              </a:lnSpc>
              <a:buFontTx/>
              <a:buNone/>
            </a:pPr>
            <a:r>
              <a:rPr lang="en-US" sz="1200" dirty="0" smtClean="0">
                <a:latin typeface="Arial Narrow" pitchFamily="34" charset="0"/>
              </a:rPr>
              <a:t>file=input('Enter root file name for data and listing files: ','s');</a:t>
            </a:r>
          </a:p>
          <a:p>
            <a:pPr eaLnBrk="1" hangingPunct="1">
              <a:lnSpc>
                <a:spcPct val="90000"/>
              </a:lnSpc>
              <a:buFontTx/>
              <a:buNone/>
            </a:pPr>
            <a:endParaRPr lang="en-US" sz="1200" dirty="0" smtClean="0">
              <a:latin typeface="Arial Narrow" pitchFamily="34" charset="0"/>
            </a:endParaRPr>
          </a:p>
          <a:p>
            <a:pPr eaLnBrk="1" hangingPunct="1">
              <a:lnSpc>
                <a:spcPct val="90000"/>
              </a:lnSpc>
              <a:buFontTx/>
              <a:buNone/>
            </a:pPr>
            <a:r>
              <a:rPr lang="en-US" sz="1200" dirty="0" smtClean="0">
                <a:latin typeface="Arial Narrow" pitchFamily="34" charset="0"/>
              </a:rPr>
              <a:t>DCR = 20;           % cross-range resolution, m</a:t>
            </a:r>
          </a:p>
          <a:p>
            <a:pPr eaLnBrk="1" hangingPunct="1">
              <a:lnSpc>
                <a:spcPct val="90000"/>
              </a:lnSpc>
              <a:buFontTx/>
              <a:buNone/>
            </a:pPr>
            <a:r>
              <a:rPr lang="en-US" sz="1200" dirty="0" smtClean="0">
                <a:latin typeface="Arial Narrow" pitchFamily="34" charset="0"/>
              </a:rPr>
              <a:t>DR = 20;             % range resolution, m</a:t>
            </a:r>
          </a:p>
          <a:p>
            <a:pPr eaLnBrk="1" hangingPunct="1">
              <a:lnSpc>
                <a:spcPct val="90000"/>
              </a:lnSpc>
              <a:buFontTx/>
              <a:buNone/>
            </a:pPr>
            <a:r>
              <a:rPr lang="en-US" sz="1200" dirty="0" err="1" smtClean="0">
                <a:latin typeface="Arial Narrow" pitchFamily="34" charset="0"/>
              </a:rPr>
              <a:t>Rcrp</a:t>
            </a:r>
            <a:r>
              <a:rPr lang="en-US" sz="1200" dirty="0" smtClean="0">
                <a:latin typeface="Arial Narrow" pitchFamily="34" charset="0"/>
              </a:rPr>
              <a:t> = 40000;    % range to swath center</a:t>
            </a:r>
          </a:p>
          <a:p>
            <a:pPr eaLnBrk="1" hangingPunct="1">
              <a:lnSpc>
                <a:spcPct val="90000"/>
              </a:lnSpc>
              <a:buFontTx/>
              <a:buNone/>
            </a:pPr>
            <a:r>
              <a:rPr lang="en-US" sz="1200" dirty="0" smtClean="0">
                <a:latin typeface="Arial Narrow" pitchFamily="34" charset="0"/>
              </a:rPr>
              <a:t>v = 150;              % platform velocity, m/s</a:t>
            </a:r>
          </a:p>
          <a:p>
            <a:pPr eaLnBrk="1" hangingPunct="1">
              <a:lnSpc>
                <a:spcPct val="90000"/>
              </a:lnSpc>
              <a:buFontTx/>
              <a:buNone/>
            </a:pPr>
            <a:r>
              <a:rPr lang="en-US" sz="1200" dirty="0" err="1" smtClean="0">
                <a:latin typeface="Arial Narrow" pitchFamily="34" charset="0"/>
              </a:rPr>
              <a:t>fc</a:t>
            </a:r>
            <a:r>
              <a:rPr lang="en-US" sz="1200" dirty="0" smtClean="0">
                <a:latin typeface="Arial Narrow" pitchFamily="34" charset="0"/>
              </a:rPr>
              <a:t> = 10e9;           % RF frequency in Hz</a:t>
            </a:r>
          </a:p>
          <a:p>
            <a:pPr eaLnBrk="1" hangingPunct="1">
              <a:lnSpc>
                <a:spcPct val="90000"/>
              </a:lnSpc>
              <a:buFontTx/>
              <a:buNone/>
            </a:pPr>
            <a:r>
              <a:rPr lang="en-US" sz="1200" dirty="0" smtClean="0">
                <a:latin typeface="Arial Narrow" pitchFamily="34" charset="0"/>
              </a:rPr>
              <a:t>lambda = c/</a:t>
            </a:r>
            <a:r>
              <a:rPr lang="en-US" sz="1200" dirty="0" err="1" smtClean="0">
                <a:latin typeface="Arial Narrow" pitchFamily="34" charset="0"/>
              </a:rPr>
              <a:t>fc</a:t>
            </a:r>
            <a:r>
              <a:rPr lang="en-US" sz="1200" dirty="0" smtClean="0">
                <a:latin typeface="Arial Narrow" pitchFamily="34" charset="0"/>
              </a:rPr>
              <a:t>;    % wavelength, m</a:t>
            </a:r>
          </a:p>
          <a:p>
            <a:pPr eaLnBrk="1" hangingPunct="1">
              <a:lnSpc>
                <a:spcPct val="90000"/>
              </a:lnSpc>
              <a:buFontTx/>
              <a:buNone/>
            </a:pPr>
            <a:r>
              <a:rPr lang="en-US" sz="1200" dirty="0" smtClean="0">
                <a:latin typeface="Arial Narrow" pitchFamily="34" charset="0"/>
              </a:rPr>
              <a:t>tau = 5e-6;           % pulse length, seconds (bandwidth set by resolution)</a:t>
            </a:r>
          </a:p>
          <a:p>
            <a:pPr eaLnBrk="1" hangingPunct="1">
              <a:lnSpc>
                <a:spcPct val="90000"/>
              </a:lnSpc>
              <a:buFontTx/>
              <a:buNone/>
            </a:pPr>
            <a:r>
              <a:rPr lang="en-US" sz="1200" dirty="0" err="1" smtClean="0">
                <a:latin typeface="Arial Narrow" pitchFamily="34" charset="0"/>
              </a:rPr>
              <a:t>Daz</a:t>
            </a:r>
            <a:r>
              <a:rPr lang="en-US" sz="1200" dirty="0" smtClean="0">
                <a:latin typeface="Arial Narrow" pitchFamily="34" charset="0"/>
              </a:rPr>
              <a:t> = 0.2;            % antenna azimuth size, m</a:t>
            </a:r>
          </a:p>
          <a:p>
            <a:pPr eaLnBrk="1" hangingPunct="1">
              <a:lnSpc>
                <a:spcPct val="90000"/>
              </a:lnSpc>
              <a:buFontTx/>
              <a:buNone/>
            </a:pPr>
            <a:r>
              <a:rPr lang="en-US" sz="1200" dirty="0" err="1" smtClean="0">
                <a:latin typeface="Arial Narrow" pitchFamily="34" charset="0"/>
              </a:rPr>
              <a:t>thetaaz</a:t>
            </a:r>
            <a:r>
              <a:rPr lang="en-US" sz="1200" dirty="0" smtClean="0">
                <a:latin typeface="Arial Narrow" pitchFamily="34" charset="0"/>
              </a:rPr>
              <a:t> = lambda/</a:t>
            </a:r>
            <a:r>
              <a:rPr lang="en-US" sz="1200" dirty="0" err="1" smtClean="0">
                <a:latin typeface="Arial Narrow" pitchFamily="34" charset="0"/>
              </a:rPr>
              <a:t>Daz</a:t>
            </a:r>
            <a:r>
              <a:rPr lang="en-US" sz="1200" dirty="0" smtClean="0">
                <a:latin typeface="Arial Narrow" pitchFamily="34" charset="0"/>
              </a:rPr>
              <a:t>; % azimuth beamwidth, radians</a:t>
            </a:r>
          </a:p>
          <a:p>
            <a:pPr eaLnBrk="1" hangingPunct="1">
              <a:lnSpc>
                <a:spcPct val="90000"/>
              </a:lnSpc>
              <a:buFontTx/>
              <a:buNone/>
            </a:pPr>
            <a:r>
              <a:rPr lang="en-US" sz="1200" dirty="0" err="1" smtClean="0">
                <a:latin typeface="Arial Narrow" pitchFamily="34" charset="0"/>
              </a:rPr>
              <a:t>BWdopp</a:t>
            </a:r>
            <a:r>
              <a:rPr lang="en-US" sz="1200" dirty="0" smtClean="0">
                <a:latin typeface="Arial Narrow" pitchFamily="34" charset="0"/>
              </a:rPr>
              <a:t> = 2*v/lambda*</a:t>
            </a:r>
            <a:r>
              <a:rPr lang="en-US" sz="1200" dirty="0" err="1" smtClean="0">
                <a:latin typeface="Arial Narrow" pitchFamily="34" charset="0"/>
              </a:rPr>
              <a:t>thetaaz</a:t>
            </a:r>
            <a:r>
              <a:rPr lang="en-US" sz="1200" dirty="0" smtClean="0">
                <a:latin typeface="Arial Narrow" pitchFamily="34" charset="0"/>
              </a:rPr>
              <a:t>;     % slow time Doppler bandwidth, Hz</a:t>
            </a:r>
          </a:p>
          <a:p>
            <a:pPr eaLnBrk="1" hangingPunct="1">
              <a:lnSpc>
                <a:spcPct val="90000"/>
              </a:lnSpc>
              <a:buFontTx/>
              <a:buNone/>
            </a:pPr>
            <a:r>
              <a:rPr lang="en-US" sz="1200" dirty="0" smtClean="0">
                <a:latin typeface="Arial Narrow" pitchFamily="34" charset="0"/>
              </a:rPr>
              <a:t>Ls = 3000;                   % swath depth, m</a:t>
            </a:r>
          </a:p>
          <a:p>
            <a:pPr eaLnBrk="1" hangingPunct="1">
              <a:lnSpc>
                <a:spcPct val="90000"/>
              </a:lnSpc>
              <a:buFontTx/>
              <a:buNone/>
            </a:pPr>
            <a:r>
              <a:rPr lang="en-US" sz="1200" dirty="0" err="1" smtClean="0">
                <a:latin typeface="Arial Narrow" pitchFamily="34" charset="0"/>
              </a:rPr>
              <a:t>oversample_st</a:t>
            </a:r>
            <a:r>
              <a:rPr lang="en-US" sz="1200" dirty="0" smtClean="0">
                <a:latin typeface="Arial Narrow" pitchFamily="34" charset="0"/>
              </a:rPr>
              <a:t> = 2;    % slow time oversample factor; higher makes</a:t>
            </a:r>
          </a:p>
          <a:p>
            <a:pPr eaLnBrk="1" hangingPunct="1">
              <a:lnSpc>
                <a:spcPct val="90000"/>
              </a:lnSpc>
              <a:buFontTx/>
              <a:buNone/>
            </a:pPr>
            <a:r>
              <a:rPr lang="en-US" sz="1200" dirty="0" smtClean="0">
                <a:latin typeface="Arial Narrow" pitchFamily="34" charset="0"/>
              </a:rPr>
              <a:t>                                     % prettier pictures but larger data sets</a:t>
            </a:r>
          </a:p>
          <a:p>
            <a:pPr eaLnBrk="1" hangingPunct="1">
              <a:lnSpc>
                <a:spcPct val="90000"/>
              </a:lnSpc>
              <a:buFontTx/>
              <a:buNone/>
            </a:pPr>
            <a:r>
              <a:rPr lang="en-US" sz="1200" dirty="0" err="1" smtClean="0">
                <a:latin typeface="Arial Narrow" pitchFamily="34" charset="0"/>
              </a:rPr>
              <a:t>oversample_ft</a:t>
            </a:r>
            <a:r>
              <a:rPr lang="en-US" sz="1200" dirty="0" smtClean="0">
                <a:latin typeface="Arial Narrow" pitchFamily="34" charset="0"/>
              </a:rPr>
              <a:t> = 2;     % fast time oversample factor, similar to slow time</a:t>
            </a:r>
          </a:p>
        </p:txBody>
      </p:sp>
      <p:sp>
        <p:nvSpPr>
          <p:cNvPr id="18437" name="Rectangle 4"/>
          <p:cNvSpPr>
            <a:spLocks noGrp="1" noChangeArrowheads="1"/>
          </p:cNvSpPr>
          <p:nvPr>
            <p:ph type="body" sz="half" idx="2"/>
          </p:nvPr>
        </p:nvSpPr>
        <p:spPr>
          <a:noFill/>
        </p:spPr>
        <p:txBody>
          <a:bodyPr/>
          <a:lstStyle/>
          <a:p>
            <a:pPr eaLnBrk="1" hangingPunct="1">
              <a:lnSpc>
                <a:spcPct val="90000"/>
              </a:lnSpc>
              <a:buFontTx/>
              <a:buNone/>
            </a:pPr>
            <a:r>
              <a:rPr lang="en-US" sz="1200" dirty="0" smtClean="0">
                <a:latin typeface="Arial Narrow" pitchFamily="34" charset="0"/>
              </a:rPr>
              <a:t>% Define target locations, one row of (</a:t>
            </a:r>
            <a:r>
              <a:rPr lang="en-US" sz="1200" dirty="0" err="1" smtClean="0">
                <a:latin typeface="Arial Narrow" pitchFamily="34" charset="0"/>
              </a:rPr>
              <a:t>x,R</a:t>
            </a:r>
            <a:r>
              <a:rPr lang="en-US" sz="1200" dirty="0" smtClean="0">
                <a:latin typeface="Arial Narrow" pitchFamily="34" charset="0"/>
              </a:rPr>
              <a:t>) coordinates per target</a:t>
            </a:r>
          </a:p>
          <a:p>
            <a:pPr eaLnBrk="1" hangingPunct="1">
              <a:lnSpc>
                <a:spcPct val="90000"/>
              </a:lnSpc>
              <a:buFontTx/>
              <a:buNone/>
            </a:pPr>
            <a:r>
              <a:rPr lang="en-US" sz="1200" dirty="0" smtClean="0">
                <a:latin typeface="Arial Narrow" pitchFamily="34" charset="0"/>
              </a:rPr>
              <a:t>% Ranges are relative to the CRP range (</a:t>
            </a:r>
            <a:r>
              <a:rPr lang="en-US" sz="1200" dirty="0" err="1" smtClean="0">
                <a:latin typeface="Arial Narrow" pitchFamily="34" charset="0"/>
              </a:rPr>
              <a:t>Rcrp</a:t>
            </a:r>
            <a:r>
              <a:rPr lang="en-US" sz="1200" dirty="0" smtClean="0">
                <a:latin typeface="Arial Narrow" pitchFamily="34" charset="0"/>
              </a:rPr>
              <a:t>) above.</a:t>
            </a:r>
          </a:p>
          <a:p>
            <a:pPr eaLnBrk="1" hangingPunct="1">
              <a:lnSpc>
                <a:spcPct val="90000"/>
              </a:lnSpc>
              <a:buFontTx/>
              <a:buNone/>
            </a:pPr>
            <a:endParaRPr lang="en-US" sz="1200" dirty="0" smtClean="0">
              <a:latin typeface="Arial Narrow" pitchFamily="34" charset="0"/>
            </a:endParaRPr>
          </a:p>
          <a:p>
            <a:pPr eaLnBrk="1" hangingPunct="1">
              <a:lnSpc>
                <a:spcPct val="90000"/>
              </a:lnSpc>
              <a:buFontTx/>
              <a:buNone/>
            </a:pPr>
            <a:r>
              <a:rPr lang="en-US" sz="1200" dirty="0" smtClean="0">
                <a:latin typeface="Arial Narrow" pitchFamily="34" charset="0"/>
              </a:rPr>
              <a:t>% </a:t>
            </a:r>
            <a:r>
              <a:rPr lang="en-US" sz="1200" dirty="0" err="1" smtClean="0">
                <a:latin typeface="Arial Narrow" pitchFamily="34" charset="0"/>
              </a:rPr>
              <a:t>coords</a:t>
            </a:r>
            <a:r>
              <a:rPr lang="en-US" sz="1200" dirty="0" smtClean="0">
                <a:latin typeface="Arial Narrow" pitchFamily="34" charset="0"/>
              </a:rPr>
              <a:t> = [0,0];         % a single point target at the CRP</a:t>
            </a:r>
          </a:p>
          <a:p>
            <a:pPr eaLnBrk="1" hangingPunct="1">
              <a:lnSpc>
                <a:spcPct val="90000"/>
              </a:lnSpc>
              <a:buFontTx/>
              <a:buNone/>
            </a:pPr>
            <a:endParaRPr lang="en-US" sz="1200" dirty="0" smtClean="0">
              <a:latin typeface="Arial Narrow" pitchFamily="34" charset="0"/>
            </a:endParaRPr>
          </a:p>
          <a:p>
            <a:pPr eaLnBrk="1" hangingPunct="1">
              <a:lnSpc>
                <a:spcPct val="90000"/>
              </a:lnSpc>
              <a:buFontTx/>
              <a:buNone/>
            </a:pPr>
            <a:r>
              <a:rPr lang="en-US" sz="1200" dirty="0" err="1" smtClean="0">
                <a:latin typeface="Arial Narrow" pitchFamily="34" charset="0"/>
              </a:rPr>
              <a:t>coords</a:t>
            </a:r>
            <a:r>
              <a:rPr lang="en-US" sz="1200" dirty="0" smtClean="0">
                <a:latin typeface="Arial Narrow" pitchFamily="34" charset="0"/>
              </a:rPr>
              <a:t> = ...            % a grid of 9 point targets</a:t>
            </a:r>
          </a:p>
          <a:p>
            <a:pPr eaLnBrk="1" hangingPunct="1">
              <a:lnSpc>
                <a:spcPct val="90000"/>
              </a:lnSpc>
              <a:buFontTx/>
              <a:buNone/>
            </a:pPr>
            <a:r>
              <a:rPr lang="en-US" sz="1200" dirty="0" smtClean="0">
                <a:latin typeface="Arial Narrow" pitchFamily="34" charset="0"/>
              </a:rPr>
              <a:t>    [-1000,-1000;</a:t>
            </a:r>
          </a:p>
          <a:p>
            <a:pPr eaLnBrk="1" hangingPunct="1">
              <a:lnSpc>
                <a:spcPct val="90000"/>
              </a:lnSpc>
              <a:buFontTx/>
              <a:buNone/>
            </a:pPr>
            <a:r>
              <a:rPr lang="en-US" sz="1200" dirty="0" smtClean="0">
                <a:latin typeface="Arial Narrow" pitchFamily="34" charset="0"/>
              </a:rPr>
              <a:t>    -1000,0;</a:t>
            </a:r>
          </a:p>
          <a:p>
            <a:pPr eaLnBrk="1" hangingPunct="1">
              <a:lnSpc>
                <a:spcPct val="90000"/>
              </a:lnSpc>
              <a:buFontTx/>
              <a:buNone/>
            </a:pPr>
            <a:r>
              <a:rPr lang="en-US" sz="1200" dirty="0" smtClean="0">
                <a:latin typeface="Arial Narrow" pitchFamily="34" charset="0"/>
              </a:rPr>
              <a:t>    -1000,+1000;</a:t>
            </a:r>
          </a:p>
          <a:p>
            <a:pPr eaLnBrk="1" hangingPunct="1">
              <a:lnSpc>
                <a:spcPct val="90000"/>
              </a:lnSpc>
              <a:buFontTx/>
              <a:buNone/>
            </a:pPr>
            <a:r>
              <a:rPr lang="en-US" sz="1200" dirty="0" smtClean="0">
                <a:latin typeface="Arial Narrow" pitchFamily="34" charset="0"/>
              </a:rPr>
              <a:t>    0,-1000;</a:t>
            </a:r>
          </a:p>
          <a:p>
            <a:pPr eaLnBrk="1" hangingPunct="1">
              <a:lnSpc>
                <a:spcPct val="90000"/>
              </a:lnSpc>
              <a:buFontTx/>
              <a:buNone/>
            </a:pPr>
            <a:r>
              <a:rPr lang="en-US" sz="1200" dirty="0" smtClean="0">
                <a:latin typeface="Arial Narrow" pitchFamily="34" charset="0"/>
              </a:rPr>
              <a:t>    0,0;</a:t>
            </a:r>
          </a:p>
          <a:p>
            <a:pPr eaLnBrk="1" hangingPunct="1">
              <a:lnSpc>
                <a:spcPct val="90000"/>
              </a:lnSpc>
              <a:buFontTx/>
              <a:buNone/>
            </a:pPr>
            <a:r>
              <a:rPr lang="en-US" sz="1200" dirty="0" smtClean="0">
                <a:latin typeface="Arial Narrow" pitchFamily="34" charset="0"/>
              </a:rPr>
              <a:t>    0,+1000;</a:t>
            </a:r>
          </a:p>
          <a:p>
            <a:pPr eaLnBrk="1" hangingPunct="1">
              <a:lnSpc>
                <a:spcPct val="90000"/>
              </a:lnSpc>
              <a:buFontTx/>
              <a:buNone/>
            </a:pPr>
            <a:r>
              <a:rPr lang="en-US" sz="1200" dirty="0" smtClean="0">
                <a:latin typeface="Arial Narrow" pitchFamily="34" charset="0"/>
              </a:rPr>
              <a:t>    +1000,-1000;</a:t>
            </a:r>
          </a:p>
          <a:p>
            <a:pPr eaLnBrk="1" hangingPunct="1">
              <a:lnSpc>
                <a:spcPct val="90000"/>
              </a:lnSpc>
              <a:buFontTx/>
              <a:buNone/>
            </a:pPr>
            <a:r>
              <a:rPr lang="en-US" sz="1200" dirty="0" smtClean="0">
                <a:latin typeface="Arial Narrow" pitchFamily="34" charset="0"/>
              </a:rPr>
              <a:t>    +1000,0;</a:t>
            </a:r>
          </a:p>
          <a:p>
            <a:pPr eaLnBrk="1" hangingPunct="1">
              <a:lnSpc>
                <a:spcPct val="90000"/>
              </a:lnSpc>
              <a:buFontTx/>
              <a:buNone/>
            </a:pPr>
            <a:r>
              <a:rPr lang="en-US" sz="1200" dirty="0" smtClean="0">
                <a:latin typeface="Arial Narrow" pitchFamily="34" charset="0"/>
              </a:rPr>
              <a:t>    +1000,+1000];</a:t>
            </a:r>
          </a:p>
          <a:p>
            <a:pPr eaLnBrk="1" hangingPunct="1">
              <a:lnSpc>
                <a:spcPct val="90000"/>
              </a:lnSpc>
              <a:buFontTx/>
              <a:buNone/>
            </a:pPr>
            <a:endParaRPr lang="en-US" sz="1200" dirty="0" smtClean="0">
              <a:latin typeface="Arial Narrow" pitchFamily="34" charset="0"/>
            </a:endParaRPr>
          </a:p>
          <a:p>
            <a:pPr eaLnBrk="1" hangingPunct="1">
              <a:lnSpc>
                <a:spcPct val="90000"/>
              </a:lnSpc>
              <a:buFontTx/>
              <a:buNone/>
            </a:pPr>
            <a:endParaRPr lang="en-US" sz="1200" dirty="0" smtClean="0">
              <a:latin typeface="Arial Narrow" pitchFamily="34" charset="0"/>
            </a:endParaRPr>
          </a:p>
          <a:p>
            <a:pPr eaLnBrk="1" hangingPunct="1">
              <a:lnSpc>
                <a:spcPct val="90000"/>
              </a:lnSpc>
              <a:buFontTx/>
              <a:buNone/>
            </a:pPr>
            <a:r>
              <a:rPr lang="en-US" sz="1200" dirty="0" smtClean="0">
                <a:latin typeface="Arial Narrow" pitchFamily="34" charset="0"/>
              </a:rPr>
              <a:t>% End user input section #####################################</a:t>
            </a:r>
          </a:p>
          <a:p>
            <a:pPr eaLnBrk="1" hangingPunct="1">
              <a:lnSpc>
                <a:spcPct val="90000"/>
              </a:lnSpc>
              <a:buFontTx/>
              <a:buNone/>
            </a:pPr>
            <a:r>
              <a:rPr lang="en-US" sz="1200" dirty="0" smtClean="0">
                <a:latin typeface="Arial Narrow" pitchFamily="34" charset="0"/>
              </a:rPr>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Number Placeholder 3"/>
          <p:cNvSpPr>
            <a:spLocks noGrp="1"/>
          </p:cNvSpPr>
          <p:nvPr>
            <p:ph type="sldNum" sz="quarter" idx="10"/>
          </p:nvPr>
        </p:nvSpPr>
        <p:spPr>
          <a:noFill/>
        </p:spPr>
        <p:txBody>
          <a:bodyPr/>
          <a:lstStyle/>
          <a:p>
            <a:fld id="{5BB8AF32-DC85-4F23-9CEC-D618A726C96C}" type="slidenum">
              <a:rPr lang="en-US"/>
              <a:pPr/>
              <a:t>25</a:t>
            </a:fld>
            <a:endParaRPr lang="en-US"/>
          </a:p>
        </p:txBody>
      </p:sp>
      <p:sp>
        <p:nvSpPr>
          <p:cNvPr id="19459" name="Rectangle 2"/>
          <p:cNvSpPr>
            <a:spLocks noGrp="1" noChangeArrowheads="1"/>
          </p:cNvSpPr>
          <p:nvPr>
            <p:ph type="title"/>
          </p:nvPr>
        </p:nvSpPr>
        <p:spPr/>
        <p:txBody>
          <a:bodyPr/>
          <a:lstStyle/>
          <a:p>
            <a:pPr eaLnBrk="1" hangingPunct="1"/>
            <a:r>
              <a:rPr lang="en-US" dirty="0" smtClean="0">
                <a:latin typeface="+mn-lt"/>
              </a:rPr>
              <a:t>Sample</a:t>
            </a:r>
            <a:r>
              <a:rPr lang="en-US" dirty="0" smtClean="0">
                <a:latin typeface="Courier New" pitchFamily="49" charset="0"/>
              </a:rPr>
              <a:t> </a:t>
            </a:r>
            <a:r>
              <a:rPr lang="en-US" dirty="0" err="1" smtClean="0">
                <a:latin typeface="Courier New" pitchFamily="49" charset="0"/>
              </a:rPr>
              <a:t>m</a:t>
            </a:r>
            <a:r>
              <a:rPr lang="en-US" dirty="0" err="1" smtClean="0">
                <a:latin typeface="Courier New" pitchFamily="49" charset="0"/>
              </a:rPr>
              <a:t>akeSARdata</a:t>
            </a:r>
            <a:r>
              <a:rPr lang="en-US" dirty="0" smtClean="0"/>
              <a:t> </a:t>
            </a:r>
            <a:r>
              <a:rPr lang="en-US" dirty="0" smtClean="0"/>
              <a:t>Output</a:t>
            </a:r>
          </a:p>
        </p:txBody>
      </p:sp>
      <p:pic>
        <p:nvPicPr>
          <p:cNvPr id="7169" name="Picture 1"/>
          <p:cNvPicPr>
            <a:picLocks noChangeAspect="1" noChangeArrowheads="1"/>
          </p:cNvPicPr>
          <p:nvPr/>
        </p:nvPicPr>
        <p:blipFill>
          <a:blip r:embed="rId3" cstate="print"/>
          <a:srcRect/>
          <a:stretch>
            <a:fillRect/>
          </a:stretch>
        </p:blipFill>
        <p:spPr bwMode="auto">
          <a:xfrm>
            <a:off x="1393722" y="1317318"/>
            <a:ext cx="6356555" cy="47674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Number Placeholder 4"/>
          <p:cNvSpPr>
            <a:spLocks noGrp="1"/>
          </p:cNvSpPr>
          <p:nvPr>
            <p:ph type="sldNum" sz="quarter" idx="10"/>
          </p:nvPr>
        </p:nvSpPr>
        <p:spPr>
          <a:noFill/>
        </p:spPr>
        <p:txBody>
          <a:bodyPr/>
          <a:lstStyle/>
          <a:p>
            <a:fld id="{388901F5-E588-4EFF-8DF1-564DFC126514}" type="slidenum">
              <a:rPr lang="en-US"/>
              <a:pPr/>
              <a:t>26</a:t>
            </a:fld>
            <a:endParaRPr lang="en-US"/>
          </a:p>
        </p:txBody>
      </p:sp>
      <p:sp>
        <p:nvSpPr>
          <p:cNvPr id="20483" name="Rectangle 2"/>
          <p:cNvSpPr>
            <a:spLocks noGrp="1" noChangeArrowheads="1"/>
          </p:cNvSpPr>
          <p:nvPr>
            <p:ph type="title"/>
          </p:nvPr>
        </p:nvSpPr>
        <p:spPr/>
        <p:txBody>
          <a:bodyPr/>
          <a:lstStyle/>
          <a:p>
            <a:pPr eaLnBrk="1" hangingPunct="1"/>
            <a:r>
              <a:rPr lang="en-US" dirty="0" smtClean="0"/>
              <a:t>DBS Demonstration: </a:t>
            </a:r>
            <a:r>
              <a:rPr lang="en-US" dirty="0" err="1" smtClean="0">
                <a:latin typeface="Courier New" pitchFamily="49" charset="0"/>
              </a:rPr>
              <a:t>procSARdata_DBS</a:t>
            </a:r>
            <a:endParaRPr lang="en-US" dirty="0" smtClean="0">
              <a:latin typeface="Courier New" pitchFamily="49" charset="0"/>
            </a:endParaRPr>
          </a:p>
        </p:txBody>
      </p:sp>
      <p:sp>
        <p:nvSpPr>
          <p:cNvPr id="20484" name="Rectangle 3"/>
          <p:cNvSpPr>
            <a:spLocks noGrp="1" noChangeArrowheads="1"/>
          </p:cNvSpPr>
          <p:nvPr>
            <p:ph type="body" sz="half" idx="1"/>
          </p:nvPr>
        </p:nvSpPr>
        <p:spPr>
          <a:xfrm>
            <a:off x="885825" y="1165225"/>
            <a:ext cx="7391400" cy="4768850"/>
          </a:xfrm>
        </p:spPr>
        <p:txBody>
          <a:bodyPr/>
          <a:lstStyle/>
          <a:p>
            <a:pPr eaLnBrk="1" hangingPunct="1"/>
            <a:r>
              <a:rPr lang="en-US" sz="1800" dirty="0" smtClean="0">
                <a:latin typeface="Arial Narrow" pitchFamily="34" charset="0"/>
              </a:rPr>
              <a:t>%#######################################################</a:t>
            </a:r>
          </a:p>
          <a:p>
            <a:pPr eaLnBrk="1" hangingPunct="1"/>
            <a:r>
              <a:rPr lang="en-US" sz="1800" dirty="0" smtClean="0">
                <a:latin typeface="Arial Narrow" pitchFamily="34" charset="0"/>
              </a:rPr>
              <a:t>% User input section ###################################</a:t>
            </a:r>
          </a:p>
          <a:p>
            <a:pPr eaLnBrk="1" hangingPunct="1"/>
            <a:endParaRPr lang="en-US" sz="1800" dirty="0" smtClean="0">
              <a:latin typeface="Arial Narrow" pitchFamily="34" charset="0"/>
            </a:endParaRPr>
          </a:p>
          <a:p>
            <a:pPr eaLnBrk="1" hangingPunct="1"/>
            <a:r>
              <a:rPr lang="en-US" sz="1800" dirty="0" smtClean="0">
                <a:latin typeface="Arial Narrow" pitchFamily="34" charset="0"/>
              </a:rPr>
              <a:t>% algorithm control parameters</a:t>
            </a:r>
          </a:p>
          <a:p>
            <a:pPr eaLnBrk="1" hangingPunct="1"/>
            <a:r>
              <a:rPr lang="en-US" sz="1800" dirty="0" err="1" smtClean="0">
                <a:latin typeface="Arial Narrow" pitchFamily="34" charset="0"/>
              </a:rPr>
              <a:t>dechirp</a:t>
            </a:r>
            <a:r>
              <a:rPr lang="en-US" sz="1800" dirty="0" smtClean="0">
                <a:latin typeface="Arial Narrow" pitchFamily="34" charset="0"/>
              </a:rPr>
              <a:t> = false;            % use azimuth </a:t>
            </a:r>
            <a:r>
              <a:rPr lang="en-US" sz="1800" dirty="0" err="1" smtClean="0">
                <a:latin typeface="Arial Narrow" pitchFamily="34" charset="0"/>
              </a:rPr>
              <a:t>dechirp</a:t>
            </a:r>
            <a:r>
              <a:rPr lang="en-US" sz="1800" dirty="0" smtClean="0">
                <a:latin typeface="Arial Narrow" pitchFamily="34" charset="0"/>
              </a:rPr>
              <a:t> step or not</a:t>
            </a:r>
          </a:p>
          <a:p>
            <a:pPr eaLnBrk="1" hangingPunct="1"/>
            <a:r>
              <a:rPr lang="en-US" sz="1800" dirty="0" err="1" smtClean="0">
                <a:latin typeface="Arial Narrow" pitchFamily="34" charset="0"/>
              </a:rPr>
              <a:t>oversample_freq</a:t>
            </a:r>
            <a:r>
              <a:rPr lang="en-US" sz="1800" dirty="0" smtClean="0">
                <a:latin typeface="Arial Narrow" pitchFamily="34" charset="0"/>
              </a:rPr>
              <a:t> = 2;   % oversampling in Doppler; bigger makes better</a:t>
            </a:r>
          </a:p>
          <a:p>
            <a:pPr eaLnBrk="1" hangingPunct="1"/>
            <a:r>
              <a:rPr lang="en-US" sz="1800" dirty="0" smtClean="0">
                <a:latin typeface="Arial Narrow" pitchFamily="34" charset="0"/>
              </a:rPr>
              <a:t>                                       % picture but needs more memory and time</a:t>
            </a:r>
          </a:p>
          <a:p>
            <a:pPr eaLnBrk="1" hangingPunct="1"/>
            <a:r>
              <a:rPr lang="en-US" sz="1800" dirty="0" err="1" smtClean="0">
                <a:latin typeface="Arial Narrow" pitchFamily="34" charset="0"/>
              </a:rPr>
              <a:t>fix_geometry</a:t>
            </a:r>
            <a:r>
              <a:rPr lang="en-US" sz="1800" dirty="0" smtClean="0">
                <a:latin typeface="Arial Narrow" pitchFamily="34" charset="0"/>
              </a:rPr>
              <a:t> = false;   % perform geometric corrections or not                   </a:t>
            </a:r>
          </a:p>
          <a:p>
            <a:pPr eaLnBrk="1" hangingPunct="1"/>
            <a:endParaRPr lang="en-US" sz="1800" dirty="0" smtClean="0">
              <a:latin typeface="Arial Narrow" pitchFamily="34" charset="0"/>
            </a:endParaRPr>
          </a:p>
          <a:p>
            <a:pPr eaLnBrk="1" hangingPunct="1"/>
            <a:r>
              <a:rPr lang="en-US" sz="1800" dirty="0" smtClean="0">
                <a:latin typeface="Arial Narrow" pitchFamily="34" charset="0"/>
              </a:rPr>
              <a:t>% Get data file name</a:t>
            </a:r>
          </a:p>
          <a:p>
            <a:pPr eaLnBrk="1" hangingPunct="1"/>
            <a:r>
              <a:rPr lang="en-US" sz="1800" dirty="0" smtClean="0">
                <a:latin typeface="Arial Narrow" pitchFamily="34" charset="0"/>
              </a:rPr>
              <a:t>file=input('Enter root file name for data file: ','s');</a:t>
            </a:r>
          </a:p>
          <a:p>
            <a:pPr eaLnBrk="1" hangingPunct="1"/>
            <a:endParaRPr lang="en-US" sz="1800" dirty="0" smtClean="0">
              <a:latin typeface="Arial Narrow" pitchFamily="34" charset="0"/>
            </a:endParaRPr>
          </a:p>
          <a:p>
            <a:pPr eaLnBrk="1" hangingPunct="1"/>
            <a:r>
              <a:rPr lang="en-US" sz="1800" dirty="0" smtClean="0">
                <a:latin typeface="Arial Narrow" pitchFamily="34" charset="0"/>
              </a:rPr>
              <a:t>% End user input section ###############################</a:t>
            </a:r>
          </a:p>
          <a:p>
            <a:pPr eaLnBrk="1" hangingPunct="1"/>
            <a:r>
              <a:rPr lang="en-US" sz="1800" dirty="0" smtClean="0">
                <a:latin typeface="Arial Narrow" pitchFamily="34" charset="0"/>
              </a:rPr>
              <a: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C0C94795-3FCB-4619-9C11-C79D29E48D46}" type="slidenum">
              <a:rPr lang="en-US"/>
              <a:pPr/>
              <a:t>27</a:t>
            </a:fld>
            <a:endParaRPr lang="en-US"/>
          </a:p>
        </p:txBody>
      </p:sp>
      <p:sp>
        <p:nvSpPr>
          <p:cNvPr id="21507" name="Rectangle 2"/>
          <p:cNvSpPr>
            <a:spLocks noGrp="1" noChangeArrowheads="1"/>
          </p:cNvSpPr>
          <p:nvPr>
            <p:ph type="title"/>
          </p:nvPr>
        </p:nvSpPr>
        <p:spPr/>
        <p:txBody>
          <a:bodyPr/>
          <a:lstStyle/>
          <a:p>
            <a:pPr eaLnBrk="1" hangingPunct="1"/>
            <a:r>
              <a:rPr lang="en-US" dirty="0" smtClean="0">
                <a:latin typeface="+mn-lt"/>
              </a:rPr>
              <a:t>Sample</a:t>
            </a:r>
            <a:r>
              <a:rPr lang="en-US" dirty="0" smtClean="0">
                <a:latin typeface="Courier New" pitchFamily="49" charset="0"/>
              </a:rPr>
              <a:t> </a:t>
            </a:r>
            <a:r>
              <a:rPr lang="en-US" dirty="0" err="1" smtClean="0">
                <a:latin typeface="Courier New" pitchFamily="49" charset="0"/>
              </a:rPr>
              <a:t>procSAR</a:t>
            </a:r>
            <a:r>
              <a:rPr lang="en-US" dirty="0" err="1" smtClean="0">
                <a:latin typeface="Courier New" pitchFamily="49" charset="0"/>
              </a:rPr>
              <a:t>data_DBS</a:t>
            </a:r>
            <a:r>
              <a:rPr lang="en-US" dirty="0" smtClean="0"/>
              <a:t> </a:t>
            </a:r>
            <a:r>
              <a:rPr lang="en-US" dirty="0" smtClean="0"/>
              <a:t>Output,</a:t>
            </a:r>
            <a:br>
              <a:rPr lang="en-US" dirty="0" smtClean="0"/>
            </a:br>
            <a:r>
              <a:rPr lang="en-US" dirty="0" smtClean="0"/>
              <a:t>No Geometric Corrections</a:t>
            </a:r>
          </a:p>
        </p:txBody>
      </p:sp>
      <p:pic>
        <p:nvPicPr>
          <p:cNvPr id="3074" name="Picture 2"/>
          <p:cNvPicPr>
            <a:picLocks noChangeAspect="1" noChangeArrowheads="1"/>
          </p:cNvPicPr>
          <p:nvPr/>
        </p:nvPicPr>
        <p:blipFill>
          <a:blip r:embed="rId3" cstate="print"/>
          <a:srcRect/>
          <a:stretch>
            <a:fillRect/>
          </a:stretch>
        </p:blipFill>
        <p:spPr bwMode="auto">
          <a:xfrm>
            <a:off x="162232" y="1235994"/>
            <a:ext cx="4026310" cy="3019733"/>
          </a:xfrm>
          <a:prstGeom prst="rect">
            <a:avLst/>
          </a:prstGeom>
          <a:noFill/>
          <a:ln w="9525">
            <a:noFill/>
            <a:miter lim="800000"/>
            <a:headEnd/>
            <a:tailEnd/>
          </a:ln>
          <a:effectLst/>
        </p:spPr>
      </p:pic>
      <p:pic>
        <p:nvPicPr>
          <p:cNvPr id="3073" name="Picture 1"/>
          <p:cNvPicPr>
            <a:picLocks noChangeAspect="1" noChangeArrowheads="1"/>
          </p:cNvPicPr>
          <p:nvPr/>
        </p:nvPicPr>
        <p:blipFill>
          <a:blip r:embed="rId4" cstate="print"/>
          <a:srcRect/>
          <a:stretch>
            <a:fillRect/>
          </a:stretch>
        </p:blipFill>
        <p:spPr bwMode="auto">
          <a:xfrm>
            <a:off x="2934927" y="1710813"/>
            <a:ext cx="5869859" cy="44023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Number Placeholder 3"/>
          <p:cNvSpPr>
            <a:spLocks noGrp="1"/>
          </p:cNvSpPr>
          <p:nvPr>
            <p:ph type="sldNum" sz="quarter" idx="10"/>
          </p:nvPr>
        </p:nvSpPr>
        <p:spPr>
          <a:noFill/>
        </p:spPr>
        <p:txBody>
          <a:bodyPr/>
          <a:lstStyle/>
          <a:p>
            <a:fld id="{C0C94795-3FCB-4619-9C11-C79D29E48D46}" type="slidenum">
              <a:rPr lang="en-US"/>
              <a:pPr/>
              <a:t>28</a:t>
            </a:fld>
            <a:endParaRPr lang="en-US"/>
          </a:p>
        </p:txBody>
      </p:sp>
      <p:sp>
        <p:nvSpPr>
          <p:cNvPr id="21507" name="Rectangle 2"/>
          <p:cNvSpPr>
            <a:spLocks noGrp="1" noChangeArrowheads="1"/>
          </p:cNvSpPr>
          <p:nvPr>
            <p:ph type="title"/>
          </p:nvPr>
        </p:nvSpPr>
        <p:spPr/>
        <p:txBody>
          <a:bodyPr/>
          <a:lstStyle/>
          <a:p>
            <a:pPr eaLnBrk="1" hangingPunct="1"/>
            <a:r>
              <a:rPr lang="en-US" dirty="0" smtClean="0">
                <a:latin typeface="+mn-lt"/>
              </a:rPr>
              <a:t>Sample</a:t>
            </a:r>
            <a:r>
              <a:rPr lang="en-US" dirty="0" smtClean="0">
                <a:latin typeface="Courier New" pitchFamily="49" charset="0"/>
              </a:rPr>
              <a:t> </a:t>
            </a:r>
            <a:r>
              <a:rPr lang="en-US" dirty="0" err="1" smtClean="0">
                <a:latin typeface="Courier New" pitchFamily="49" charset="0"/>
              </a:rPr>
              <a:t>procSAR</a:t>
            </a:r>
            <a:r>
              <a:rPr lang="en-US" dirty="0" err="1" smtClean="0">
                <a:latin typeface="Courier New" pitchFamily="49" charset="0"/>
              </a:rPr>
              <a:t>data_DBS</a:t>
            </a:r>
            <a:r>
              <a:rPr lang="en-US" dirty="0" smtClean="0"/>
              <a:t> </a:t>
            </a:r>
            <a:r>
              <a:rPr lang="en-US" dirty="0" smtClean="0"/>
              <a:t>Output</a:t>
            </a:r>
            <a:br>
              <a:rPr lang="en-US" dirty="0" smtClean="0"/>
            </a:br>
            <a:r>
              <a:rPr lang="en-US" dirty="0" smtClean="0"/>
              <a:t>with Geometric Corrections</a:t>
            </a:r>
          </a:p>
        </p:txBody>
      </p:sp>
      <p:pic>
        <p:nvPicPr>
          <p:cNvPr id="58370" name="Picture 2"/>
          <p:cNvPicPr>
            <a:picLocks noChangeAspect="1" noChangeArrowheads="1"/>
          </p:cNvPicPr>
          <p:nvPr/>
        </p:nvPicPr>
        <p:blipFill>
          <a:blip r:embed="rId3" cstate="print"/>
          <a:srcRect/>
          <a:stretch>
            <a:fillRect/>
          </a:stretch>
        </p:blipFill>
        <p:spPr bwMode="auto">
          <a:xfrm>
            <a:off x="1331042" y="1325510"/>
            <a:ext cx="6481916" cy="4861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86147"/>
            <a:ext cx="8229600" cy="792162"/>
          </a:xfrm>
        </p:spPr>
        <p:txBody>
          <a:bodyPr/>
          <a:lstStyle/>
          <a:p>
            <a:r>
              <a:rPr lang="en-US" dirty="0" smtClean="0"/>
              <a:t>Sample </a:t>
            </a:r>
            <a:r>
              <a:rPr lang="en-US" dirty="0" err="1" smtClean="0">
                <a:latin typeface="Courier New" pitchFamily="49" charset="0"/>
                <a:cs typeface="Courier New" pitchFamily="49" charset="0"/>
              </a:rPr>
              <a:t>procSARdata_DBS</a:t>
            </a:r>
            <a:r>
              <a:rPr lang="en-US" dirty="0" smtClean="0"/>
              <a:t> Images,</a:t>
            </a:r>
            <a:br>
              <a:rPr lang="en-US" dirty="0" smtClean="0"/>
            </a:br>
            <a:r>
              <a:rPr lang="en-US" dirty="0" smtClean="0"/>
              <a:t>with and without Azimuth Dechirp</a:t>
            </a:r>
            <a:endParaRPr lang="en-US" dirty="0"/>
          </a:p>
        </p:txBody>
      </p:sp>
      <p:sp>
        <p:nvSpPr>
          <p:cNvPr id="3" name="Content Placeholder 2"/>
          <p:cNvSpPr>
            <a:spLocks noGrp="1"/>
          </p:cNvSpPr>
          <p:nvPr>
            <p:ph idx="1"/>
          </p:nvPr>
        </p:nvSpPr>
        <p:spPr>
          <a:xfrm>
            <a:off x="457199" y="1165225"/>
            <a:ext cx="8480323" cy="4525963"/>
          </a:xfrm>
        </p:spPr>
        <p:txBody>
          <a:bodyPr/>
          <a:lstStyle/>
          <a:p>
            <a:pPr>
              <a:lnSpc>
                <a:spcPct val="90000"/>
              </a:lnSpc>
            </a:pPr>
            <a:r>
              <a:rPr lang="en-US" sz="2000" dirty="0" smtClean="0"/>
              <a:t>Azimuth dechirp not needed if</a:t>
            </a:r>
          </a:p>
          <a:p>
            <a:pPr>
              <a:lnSpc>
                <a:spcPct val="90000"/>
              </a:lnSpc>
            </a:pPr>
            <a:r>
              <a:rPr lang="en-US" sz="2000" dirty="0" smtClean="0"/>
              <a:t>Consider </a:t>
            </a:r>
            <a:r>
              <a:rPr lang="en-US" sz="2000" b="0" i="1" dirty="0" smtClean="0">
                <a:latin typeface="Times New Roman" pitchFamily="18" charset="0"/>
                <a:cs typeface="Times New Roman" pitchFamily="18" charset="0"/>
              </a:rPr>
              <a:t>R</a:t>
            </a:r>
            <a:r>
              <a:rPr lang="en-US" sz="2000" dirty="0" smtClean="0"/>
              <a:t> = 40 km, </a:t>
            </a:r>
            <a:r>
              <a:rPr lang="en-US" sz="2000" b="0" i="1" dirty="0" smtClean="0">
                <a:latin typeface="Symbol" pitchFamily="18" charset="2"/>
                <a:cs typeface="Times New Roman" pitchFamily="18" charset="0"/>
              </a:rPr>
              <a:t>l</a:t>
            </a:r>
            <a:r>
              <a:rPr lang="en-US" sz="2000" b="0" i="1" dirty="0" smtClean="0">
                <a:latin typeface="Times New Roman" pitchFamily="18" charset="0"/>
                <a:cs typeface="Times New Roman" pitchFamily="18" charset="0"/>
              </a:rPr>
              <a:t> </a:t>
            </a:r>
            <a:r>
              <a:rPr lang="en-US" sz="2000" dirty="0" smtClean="0"/>
              <a:t>= 3 cm, </a:t>
            </a:r>
            <a:r>
              <a:rPr lang="en-US" sz="2000" b="0" dirty="0" smtClean="0">
                <a:latin typeface="Symbol" pitchFamily="18" charset="2"/>
                <a:cs typeface="Times New Roman" pitchFamily="18" charset="0"/>
              </a:rPr>
              <a:t>D</a:t>
            </a:r>
            <a:r>
              <a:rPr lang="en-US" sz="2000" b="0" i="1" dirty="0" smtClean="0">
                <a:latin typeface="Times New Roman" pitchFamily="18" charset="0"/>
                <a:cs typeface="Times New Roman" pitchFamily="18" charset="0"/>
              </a:rPr>
              <a:t>CR</a:t>
            </a:r>
            <a:r>
              <a:rPr lang="en-US" sz="2000" dirty="0" smtClean="0"/>
              <a:t> = 5 m</a:t>
            </a:r>
          </a:p>
          <a:p>
            <a:pPr lvl="1">
              <a:lnSpc>
                <a:spcPct val="90000"/>
              </a:lnSpc>
            </a:pPr>
            <a:r>
              <a:rPr lang="en-US" sz="1800" dirty="0" smtClean="0"/>
              <a:t>Violates limit, which is about 17 m in this case </a:t>
            </a:r>
          </a:p>
          <a:p>
            <a:pPr>
              <a:lnSpc>
                <a:spcPct val="90000"/>
              </a:lnSpc>
            </a:pPr>
            <a:r>
              <a:rPr lang="en-US" sz="2000" dirty="0" smtClean="0"/>
              <a:t>Generate new data with </a:t>
            </a:r>
            <a:r>
              <a:rPr lang="en-US" sz="2000" b="0" dirty="0" smtClean="0">
                <a:latin typeface="Symbol" pitchFamily="18" charset="2"/>
                <a:cs typeface="Times New Roman" pitchFamily="18" charset="0"/>
              </a:rPr>
              <a:t>D</a:t>
            </a:r>
            <a:r>
              <a:rPr lang="en-US" sz="2000" b="0" i="1" dirty="0" smtClean="0">
                <a:latin typeface="Times New Roman" pitchFamily="18" charset="0"/>
                <a:cs typeface="Times New Roman" pitchFamily="18" charset="0"/>
              </a:rPr>
              <a:t>CR</a:t>
            </a:r>
            <a:r>
              <a:rPr lang="en-US" sz="2000" dirty="0" smtClean="0"/>
              <a:t> = 5 m, etc.</a:t>
            </a:r>
          </a:p>
          <a:p>
            <a:pPr lvl="1">
              <a:lnSpc>
                <a:spcPct val="90000"/>
              </a:lnSpc>
            </a:pPr>
            <a:r>
              <a:rPr lang="en-US" sz="1800" dirty="0" smtClean="0"/>
              <a:t>Process with </a:t>
            </a:r>
            <a:r>
              <a:rPr lang="en-US" sz="1800" dirty="0" err="1" smtClean="0"/>
              <a:t>requency</a:t>
            </a:r>
            <a:r>
              <a:rPr lang="en-US" sz="1800" dirty="0" smtClean="0"/>
              <a:t> oversample = 4 for good mainlobe definition</a:t>
            </a:r>
            <a:endParaRPr lang="en-US" sz="1800" dirty="0"/>
          </a:p>
        </p:txBody>
      </p:sp>
      <p:sp>
        <p:nvSpPr>
          <p:cNvPr id="4" name="Slide Number Placeholder 3"/>
          <p:cNvSpPr>
            <a:spLocks noGrp="1"/>
          </p:cNvSpPr>
          <p:nvPr>
            <p:ph type="sldNum" sz="quarter" idx="10"/>
          </p:nvPr>
        </p:nvSpPr>
        <p:spPr>
          <a:xfrm>
            <a:off x="3505200" y="6384210"/>
            <a:ext cx="2133600" cy="323850"/>
          </a:xfrm>
        </p:spPr>
        <p:txBody>
          <a:bodyPr/>
          <a:lstStyle/>
          <a:p>
            <a:pPr>
              <a:defRPr/>
            </a:pPr>
            <a:fld id="{2D519235-25C9-4E8E-A54F-89C8942FE5D8}" type="slidenum">
              <a:rPr lang="en-US" smtClean="0"/>
              <a:pPr>
                <a:defRPr/>
              </a:pPr>
              <a:t>29</a:t>
            </a:fld>
            <a:endParaRPr lang="en-US"/>
          </a:p>
        </p:txBody>
      </p:sp>
      <p:graphicFrame>
        <p:nvGraphicFramePr>
          <p:cNvPr id="60419" name="Object 3"/>
          <p:cNvGraphicFramePr>
            <a:graphicFrameLocks noChangeAspect="1"/>
          </p:cNvGraphicFramePr>
          <p:nvPr/>
        </p:nvGraphicFramePr>
        <p:xfrm>
          <a:off x="4572000" y="1109815"/>
          <a:ext cx="1809750" cy="428625"/>
        </p:xfrm>
        <a:graphic>
          <a:graphicData uri="http://schemas.openxmlformats.org/presentationml/2006/ole">
            <p:oleObj spid="_x0000_s60419" name="Equation" r:id="rId4" imgW="1815840" imgH="431640" progId="Equation.DSMT4">
              <p:embed/>
            </p:oleObj>
          </a:graphicData>
        </a:graphic>
      </p:graphicFrame>
      <p:pic>
        <p:nvPicPr>
          <p:cNvPr id="60420" name="Picture 4"/>
          <p:cNvPicPr>
            <a:picLocks noChangeAspect="1" noChangeArrowheads="1"/>
          </p:cNvPicPr>
          <p:nvPr/>
        </p:nvPicPr>
        <p:blipFill>
          <a:blip r:embed="rId5" cstate="print"/>
          <a:srcRect/>
          <a:stretch>
            <a:fillRect/>
          </a:stretch>
        </p:blipFill>
        <p:spPr bwMode="auto">
          <a:xfrm>
            <a:off x="383458" y="2831698"/>
            <a:ext cx="3952568" cy="2964426"/>
          </a:xfrm>
          <a:prstGeom prst="rect">
            <a:avLst/>
          </a:prstGeom>
          <a:noFill/>
          <a:ln w="9525">
            <a:noFill/>
            <a:miter lim="800000"/>
            <a:headEnd/>
            <a:tailEnd/>
          </a:ln>
          <a:effectLst/>
        </p:spPr>
      </p:pic>
      <p:pic>
        <p:nvPicPr>
          <p:cNvPr id="60421" name="Picture 5"/>
          <p:cNvPicPr>
            <a:picLocks noChangeAspect="1" noChangeArrowheads="1"/>
          </p:cNvPicPr>
          <p:nvPr/>
        </p:nvPicPr>
        <p:blipFill>
          <a:blip r:embed="rId6" cstate="print"/>
          <a:srcRect/>
          <a:stretch>
            <a:fillRect/>
          </a:stretch>
        </p:blipFill>
        <p:spPr bwMode="auto">
          <a:xfrm>
            <a:off x="4940710" y="2816945"/>
            <a:ext cx="3972235" cy="2979177"/>
          </a:xfrm>
          <a:prstGeom prst="rect">
            <a:avLst/>
          </a:prstGeom>
          <a:noFill/>
          <a:ln w="9525">
            <a:noFill/>
            <a:miter lim="800000"/>
            <a:headEnd/>
            <a:tailEnd/>
          </a:ln>
          <a:effectLst/>
        </p:spPr>
      </p:pic>
      <p:sp>
        <p:nvSpPr>
          <p:cNvPr id="9" name="TextBox 8"/>
          <p:cNvSpPr txBox="1"/>
          <p:nvPr/>
        </p:nvSpPr>
        <p:spPr>
          <a:xfrm>
            <a:off x="722663" y="5737125"/>
            <a:ext cx="2993923" cy="646331"/>
          </a:xfrm>
          <a:prstGeom prst="rect">
            <a:avLst/>
          </a:prstGeom>
          <a:noFill/>
        </p:spPr>
        <p:txBody>
          <a:bodyPr wrap="square" rtlCol="0">
            <a:spAutoFit/>
          </a:bodyPr>
          <a:lstStyle/>
          <a:p>
            <a:pPr algn="ctr"/>
            <a:r>
              <a:rPr lang="en-US" b="1" i="1" dirty="0" smtClean="0"/>
              <a:t>No Azimuth Dechirp: Cross-Range Smearing</a:t>
            </a:r>
            <a:endParaRPr lang="en-US" b="1" i="1" dirty="0"/>
          </a:p>
        </p:txBody>
      </p:sp>
      <p:sp>
        <p:nvSpPr>
          <p:cNvPr id="10" name="TextBox 9"/>
          <p:cNvSpPr txBox="1"/>
          <p:nvPr/>
        </p:nvSpPr>
        <p:spPr>
          <a:xfrm>
            <a:off x="4807974" y="5786286"/>
            <a:ext cx="4095138" cy="646331"/>
          </a:xfrm>
          <a:prstGeom prst="rect">
            <a:avLst/>
          </a:prstGeom>
          <a:noFill/>
        </p:spPr>
        <p:txBody>
          <a:bodyPr wrap="square" rtlCol="0">
            <a:spAutoFit/>
          </a:bodyPr>
          <a:lstStyle/>
          <a:p>
            <a:pPr algn="ctr"/>
            <a:r>
              <a:rPr lang="en-US" b="1" i="1" dirty="0" smtClean="0"/>
              <a:t>With Azimuth Dechirp:</a:t>
            </a:r>
            <a:br>
              <a:rPr lang="en-US" b="1" i="1" dirty="0" smtClean="0"/>
            </a:br>
            <a:r>
              <a:rPr lang="en-US" b="1" i="1" dirty="0" smtClean="0"/>
              <a:t>Cross-Range Resolution Goal Met</a:t>
            </a:r>
            <a:endParaRPr lang="en-US" b="1" i="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Number Placeholder 3"/>
          <p:cNvSpPr>
            <a:spLocks noGrp="1"/>
          </p:cNvSpPr>
          <p:nvPr>
            <p:ph type="sldNum" sz="quarter" idx="10"/>
          </p:nvPr>
        </p:nvSpPr>
        <p:spPr>
          <a:noFill/>
        </p:spPr>
        <p:txBody>
          <a:bodyPr/>
          <a:lstStyle/>
          <a:p>
            <a:fld id="{3FB34273-C764-480D-91B4-0FB8DB6F7FD9}" type="slidenum">
              <a:rPr lang="en-US"/>
              <a:pPr/>
              <a:t>3</a:t>
            </a:fld>
            <a:endParaRPr lang="en-US"/>
          </a:p>
        </p:txBody>
      </p:sp>
      <p:sp>
        <p:nvSpPr>
          <p:cNvPr id="4099" name="Rectangle 2"/>
          <p:cNvSpPr>
            <a:spLocks noGrp="1" noChangeArrowheads="1"/>
          </p:cNvSpPr>
          <p:nvPr>
            <p:ph type="title"/>
          </p:nvPr>
        </p:nvSpPr>
        <p:spPr/>
        <p:txBody>
          <a:bodyPr/>
          <a:lstStyle/>
          <a:p>
            <a:pPr eaLnBrk="1" hangingPunct="1"/>
            <a:r>
              <a:rPr lang="en-US" smtClean="0"/>
              <a:t>COPYRIGHT AND ATTRIBUTION</a:t>
            </a:r>
          </a:p>
        </p:txBody>
      </p:sp>
      <p:sp>
        <p:nvSpPr>
          <p:cNvPr id="4100" name="Rectangle 3"/>
          <p:cNvSpPr>
            <a:spLocks noGrp="1" noChangeArrowheads="1"/>
          </p:cNvSpPr>
          <p:nvPr>
            <p:ph type="body" idx="1"/>
          </p:nvPr>
        </p:nvSpPr>
        <p:spPr/>
        <p:txBody>
          <a:bodyPr/>
          <a:lstStyle/>
          <a:p>
            <a:pPr eaLnBrk="1" hangingPunct="1"/>
            <a:r>
              <a:rPr lang="en-US" sz="2400" dirty="0" smtClean="0"/>
              <a:t>Except as otherwise noted, this software was developed by Dr. Mark A. Richards and/or Gregory Heim of the Georgia Institute of Technology, and was provided by the Georgia Institute of Technology as part of the professional education course “Fundamentals of Radar Signal Processing”, 2006 and subsequent offerings, or by Dr. Mark A. Richards to accompany the book </a:t>
            </a:r>
            <a:r>
              <a:rPr lang="en-US" sz="2400" i="1" dirty="0" smtClean="0"/>
              <a:t>Fundamentals of Radar Signal Processing</a:t>
            </a:r>
            <a:r>
              <a:rPr lang="en-US" sz="2400" dirty="0" smtClean="0"/>
              <a:t> (McGraw-Hill, New York, 2005).</a:t>
            </a:r>
          </a:p>
          <a:p>
            <a:pPr eaLnBrk="1" hangingPunct="1"/>
            <a:r>
              <a:rPr lang="en-US" sz="2400" dirty="0" smtClean="0"/>
              <a:t>Copyright 2006-2011, Mark A. Richards and/or Gregory Heim.  All Rights Reserved.</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Number Placeholder 3"/>
          <p:cNvSpPr>
            <a:spLocks noGrp="1"/>
          </p:cNvSpPr>
          <p:nvPr>
            <p:ph type="sldNum" sz="quarter" idx="10"/>
          </p:nvPr>
        </p:nvSpPr>
        <p:spPr>
          <a:noFill/>
        </p:spPr>
        <p:txBody>
          <a:bodyPr/>
          <a:lstStyle/>
          <a:p>
            <a:fld id="{A4AF2CAC-FCB7-4BBE-BAC1-C678EC1AF145}" type="slidenum">
              <a:rPr lang="en-US"/>
              <a:pPr/>
              <a:t>30</a:t>
            </a:fld>
            <a:endParaRPr lang="en-US"/>
          </a:p>
        </p:txBody>
      </p:sp>
      <p:sp>
        <p:nvSpPr>
          <p:cNvPr id="22531" name="Rectangle 2"/>
          <p:cNvSpPr>
            <a:spLocks noGrp="1" noChangeArrowheads="1"/>
          </p:cNvSpPr>
          <p:nvPr>
            <p:ph type="title"/>
          </p:nvPr>
        </p:nvSpPr>
        <p:spPr/>
        <p:txBody>
          <a:bodyPr/>
          <a:lstStyle/>
          <a:p>
            <a:pPr eaLnBrk="1" hangingPunct="1"/>
            <a:r>
              <a:rPr lang="en-US" smtClean="0"/>
              <a:t>Adaptive Beamformer</a:t>
            </a:r>
          </a:p>
        </p:txBody>
      </p:sp>
      <p:sp>
        <p:nvSpPr>
          <p:cNvPr id="22532" name="Rectangle 3"/>
          <p:cNvSpPr>
            <a:spLocks noGrp="1" noChangeArrowheads="1"/>
          </p:cNvSpPr>
          <p:nvPr>
            <p:ph type="body" idx="1"/>
          </p:nvPr>
        </p:nvSpPr>
        <p:spPr/>
        <p:txBody>
          <a:bodyPr/>
          <a:lstStyle/>
          <a:p>
            <a:pPr eaLnBrk="1" hangingPunct="1"/>
            <a:r>
              <a:rPr lang="en-US" sz="2000" dirty="0" smtClean="0"/>
              <a:t>Simple demonstration of four different beamformer patterns in an environment with two jammers</a:t>
            </a:r>
          </a:p>
          <a:p>
            <a:pPr lvl="1" eaLnBrk="1" hangingPunct="1"/>
            <a:r>
              <a:rPr lang="en-US" sz="1800" dirty="0" smtClean="0"/>
              <a:t>Non-adaptive (fixed) beamformer</a:t>
            </a:r>
          </a:p>
          <a:p>
            <a:pPr lvl="1" eaLnBrk="1" hangingPunct="1"/>
            <a:r>
              <a:rPr lang="en-US" sz="1800" dirty="0" smtClean="0"/>
              <a:t>fully-adaptive beamformer using weights</a:t>
            </a:r>
          </a:p>
          <a:p>
            <a:pPr lvl="1" eaLnBrk="1" hangingPunct="1"/>
            <a:r>
              <a:rPr lang="en-US" sz="1800" dirty="0" smtClean="0"/>
              <a:t>“distortionless” beamformer</a:t>
            </a:r>
          </a:p>
          <a:p>
            <a:pPr lvl="1" eaLnBrk="1" hangingPunct="1"/>
            <a:r>
              <a:rPr lang="en-US" sz="1800" dirty="0" smtClean="0"/>
              <a:t>Post-DFT (beamspace) beamformer</a:t>
            </a:r>
            <a:endParaRPr lang="en-US" sz="1400" dirty="0" smtClean="0"/>
          </a:p>
          <a:p>
            <a:pPr eaLnBrk="1" hangingPunct="1"/>
            <a:endParaRPr lang="en-US" sz="2000" b="0" dirty="0" smtClean="0">
              <a:latin typeface="Courier New" pitchFamily="49" charset="0"/>
            </a:endParaRPr>
          </a:p>
          <a:p>
            <a:pPr eaLnBrk="1" hangingPunct="1"/>
            <a:r>
              <a:rPr lang="en-US" sz="2000" b="0" dirty="0" smtClean="0">
                <a:latin typeface="Courier New" pitchFamily="49" charset="0"/>
              </a:rPr>
              <a:t>&gt;&gt; edit </a:t>
            </a:r>
            <a:r>
              <a:rPr lang="en-US" sz="2000" b="0" dirty="0" err="1" smtClean="0">
                <a:latin typeface="Courier New" pitchFamily="49" charset="0"/>
              </a:rPr>
              <a:t>beamform</a:t>
            </a:r>
            <a:endParaRPr lang="en-US" sz="2000" b="0" dirty="0" smtClean="0">
              <a:latin typeface="Courier New" pitchFamily="49" charset="0"/>
            </a:endParaRPr>
          </a:p>
          <a:p>
            <a:pPr lvl="1" eaLnBrk="1" hangingPunct="1"/>
            <a:r>
              <a:rPr lang="en-US" sz="1800" dirty="0" smtClean="0"/>
              <a:t>Set all parameters by editing input section of </a:t>
            </a:r>
            <a:r>
              <a:rPr lang="en-US" sz="1800" b="0" dirty="0" err="1" smtClean="0">
                <a:latin typeface="Courier New" pitchFamily="49" charset="0"/>
              </a:rPr>
              <a:t>beamform.m</a:t>
            </a:r>
            <a:endParaRPr lang="en-US" sz="1800" b="0" dirty="0" smtClean="0">
              <a:latin typeface="Courier New" pitchFamily="49" charset="0"/>
            </a:endParaRPr>
          </a:p>
          <a:p>
            <a:pPr lvl="1" eaLnBrk="1" hangingPunct="1"/>
            <a:r>
              <a:rPr lang="en-US" sz="1800" dirty="0" smtClean="0"/>
              <a:t>RF, jammer AOAs, powers</a:t>
            </a:r>
          </a:p>
          <a:p>
            <a:pPr lvl="1" eaLnBrk="1" hangingPunct="1"/>
            <a:r>
              <a:rPr lang="en-US" sz="1800" dirty="0" smtClean="0"/>
              <a:t>Array parameters</a:t>
            </a:r>
          </a:p>
          <a:p>
            <a:pPr lvl="1" eaLnBrk="1" hangingPunct="1"/>
            <a:r>
              <a:rPr lang="en-US" sz="1800" dirty="0" smtClean="0"/>
              <a:t>Use -30 dB Taylor weighting (or not)</a:t>
            </a:r>
          </a:p>
          <a:p>
            <a:pPr eaLnBrk="1" hangingPunct="1"/>
            <a:endParaRPr lang="en-US" sz="2000" b="0" dirty="0" smtClean="0">
              <a:latin typeface="Courier New" pitchFamily="49" charset="0"/>
            </a:endParaRPr>
          </a:p>
          <a:p>
            <a:pPr eaLnBrk="1" hangingPunct="1"/>
            <a:r>
              <a:rPr lang="en-US" sz="2000" b="0" dirty="0" smtClean="0">
                <a:latin typeface="Courier New" pitchFamily="49" charset="0"/>
              </a:rPr>
              <a:t>&gt;&gt; </a:t>
            </a:r>
            <a:r>
              <a:rPr lang="en-US" sz="2000" b="0" dirty="0" err="1" smtClean="0">
                <a:latin typeface="Courier New" pitchFamily="49" charset="0"/>
              </a:rPr>
              <a:t>beamform</a:t>
            </a:r>
            <a:endParaRPr lang="en-US" sz="2000" b="0" dirty="0" smtClean="0">
              <a:latin typeface="Courier New" pitchFamily="49" charset="0"/>
            </a:endParaRPr>
          </a:p>
          <a:p>
            <a:pPr lvl="1" eaLnBrk="1" hangingPunct="1"/>
            <a:r>
              <a:rPr lang="en-US" sz="1800" dirty="0" smtClean="0"/>
              <a:t>Four different patterns in four figure windows</a:t>
            </a:r>
          </a:p>
        </p:txBody>
      </p:sp>
      <p:graphicFrame>
        <p:nvGraphicFramePr>
          <p:cNvPr id="5" name="Object 4"/>
          <p:cNvGraphicFramePr>
            <a:graphicFrameLocks noChangeAspect="1"/>
          </p:cNvGraphicFramePr>
          <p:nvPr/>
        </p:nvGraphicFramePr>
        <p:xfrm>
          <a:off x="5826125" y="2138363"/>
          <a:ext cx="914400" cy="393700"/>
        </p:xfrm>
        <a:graphic>
          <a:graphicData uri="http://schemas.openxmlformats.org/presentationml/2006/ole">
            <p:oleObj spid="_x0000_s1026" name="Equation" r:id="rId4" imgW="914400" imgH="393480" progId="Equation.DSMT4">
              <p:embed/>
            </p:oleObj>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Number Placeholder 3"/>
          <p:cNvSpPr>
            <a:spLocks noGrp="1"/>
          </p:cNvSpPr>
          <p:nvPr>
            <p:ph type="sldNum" sz="quarter" idx="10"/>
          </p:nvPr>
        </p:nvSpPr>
        <p:spPr>
          <a:noFill/>
        </p:spPr>
        <p:txBody>
          <a:bodyPr/>
          <a:lstStyle/>
          <a:p>
            <a:fld id="{AF3DB665-4B66-4CA9-86FB-51554C5C7F38}" type="slidenum">
              <a:rPr lang="en-US"/>
              <a:pPr/>
              <a:t>31</a:t>
            </a:fld>
            <a:endParaRPr lang="en-US"/>
          </a:p>
        </p:txBody>
      </p:sp>
      <p:sp>
        <p:nvSpPr>
          <p:cNvPr id="23555" name="Rectangle 2"/>
          <p:cNvSpPr>
            <a:spLocks noGrp="1" noChangeArrowheads="1"/>
          </p:cNvSpPr>
          <p:nvPr>
            <p:ph type="title"/>
          </p:nvPr>
        </p:nvSpPr>
        <p:spPr>
          <a:xfrm>
            <a:off x="457200" y="206477"/>
            <a:ext cx="8229600" cy="792162"/>
          </a:xfrm>
        </p:spPr>
        <p:txBody>
          <a:bodyPr/>
          <a:lstStyle/>
          <a:p>
            <a:pPr eaLnBrk="1" hangingPunct="1"/>
            <a:r>
              <a:rPr lang="en-US" dirty="0" smtClean="0"/>
              <a:t>Adaptive </a:t>
            </a:r>
            <a:r>
              <a:rPr lang="en-US" dirty="0" err="1" smtClean="0"/>
              <a:t>Beamformer</a:t>
            </a:r>
            <a:r>
              <a:rPr lang="en-US" dirty="0" smtClean="0"/>
              <a:t> </a:t>
            </a:r>
            <a:r>
              <a:rPr lang="en-US" dirty="0" err="1" smtClean="0">
                <a:latin typeface="Courier New" pitchFamily="49" charset="0"/>
              </a:rPr>
              <a:t>beamform</a:t>
            </a:r>
            <a:endParaRPr lang="en-US" dirty="0" smtClean="0"/>
          </a:p>
        </p:txBody>
      </p:sp>
      <p:sp>
        <p:nvSpPr>
          <p:cNvPr id="23556" name="Rectangle 3"/>
          <p:cNvSpPr>
            <a:spLocks noGrp="1" noChangeArrowheads="1"/>
          </p:cNvSpPr>
          <p:nvPr>
            <p:ph type="body" idx="1"/>
          </p:nvPr>
        </p:nvSpPr>
        <p:spPr>
          <a:xfrm>
            <a:off x="855803" y="1061519"/>
            <a:ext cx="7432393" cy="4525962"/>
          </a:xfrm>
        </p:spPr>
        <p:txBody>
          <a:bodyPr/>
          <a:lstStyle/>
          <a:p>
            <a:pPr>
              <a:lnSpc>
                <a:spcPct val="85000"/>
              </a:lnSpc>
              <a:buNone/>
            </a:pPr>
            <a:r>
              <a:rPr lang="en-US" sz="1400" dirty="0" smtClean="0">
                <a:latin typeface="Arial Narrow" pitchFamily="34" charset="0"/>
              </a:rPr>
              <a:t>%%%%%%%%%%%%%%%%%%%%%%%%%%%%%%%%%%%%%%%%%%%%%%%%%%%%%%</a:t>
            </a:r>
          </a:p>
          <a:p>
            <a:pPr>
              <a:lnSpc>
                <a:spcPct val="85000"/>
              </a:lnSpc>
              <a:buNone/>
            </a:pPr>
            <a:r>
              <a:rPr lang="en-US" sz="1400" dirty="0" smtClean="0">
                <a:latin typeface="Arial Narrow" pitchFamily="34" charset="0"/>
              </a:rPr>
              <a:t>% User Input Section</a:t>
            </a:r>
          </a:p>
          <a:p>
            <a:pPr>
              <a:lnSpc>
                <a:spcPct val="85000"/>
              </a:lnSpc>
              <a:buNone/>
            </a:pPr>
            <a:r>
              <a:rPr lang="en-US" sz="1400" dirty="0" smtClean="0">
                <a:latin typeface="Arial Narrow" pitchFamily="34" charset="0"/>
              </a:rPr>
              <a:t> </a:t>
            </a:r>
          </a:p>
          <a:p>
            <a:pPr>
              <a:lnSpc>
                <a:spcPct val="85000"/>
              </a:lnSpc>
              <a:buNone/>
            </a:pPr>
            <a:r>
              <a:rPr lang="en-US" sz="1400" dirty="0" smtClean="0">
                <a:latin typeface="Arial Narrow" pitchFamily="34" charset="0"/>
              </a:rPr>
              <a:t>lambda = 0.03; % wavelength</a:t>
            </a:r>
          </a:p>
          <a:p>
            <a:pPr>
              <a:lnSpc>
                <a:spcPct val="85000"/>
              </a:lnSpc>
              <a:buNone/>
            </a:pPr>
            <a:r>
              <a:rPr lang="en-US" sz="1400" dirty="0" smtClean="0">
                <a:latin typeface="Arial Narrow" pitchFamily="34" charset="0"/>
              </a:rPr>
              <a:t>d = lambda/2;  % element spacing</a:t>
            </a:r>
          </a:p>
          <a:p>
            <a:pPr>
              <a:lnSpc>
                <a:spcPct val="85000"/>
              </a:lnSpc>
              <a:buNone/>
            </a:pPr>
            <a:r>
              <a:rPr lang="en-US" sz="1400" dirty="0" smtClean="0">
                <a:latin typeface="Arial Narrow" pitchFamily="34" charset="0"/>
              </a:rPr>
              <a:t>dl = d/lambda;</a:t>
            </a:r>
          </a:p>
          <a:p>
            <a:pPr>
              <a:lnSpc>
                <a:spcPct val="85000"/>
              </a:lnSpc>
              <a:buNone/>
            </a:pPr>
            <a:r>
              <a:rPr lang="en-US" sz="1400" dirty="0" smtClean="0">
                <a:latin typeface="Arial Narrow" pitchFamily="34" charset="0"/>
              </a:rPr>
              <a:t>N = 16;  % # of array elements</a:t>
            </a:r>
          </a:p>
          <a:p>
            <a:pPr>
              <a:lnSpc>
                <a:spcPct val="85000"/>
              </a:lnSpc>
              <a:buNone/>
            </a:pPr>
            <a:r>
              <a:rPr lang="en-US" sz="1400" dirty="0" err="1" smtClean="0">
                <a:latin typeface="Arial Narrow" pitchFamily="34" charset="0"/>
              </a:rPr>
              <a:t>aoa_max</a:t>
            </a:r>
            <a:r>
              <a:rPr lang="en-US" sz="1400" dirty="0" smtClean="0">
                <a:latin typeface="Arial Narrow" pitchFamily="34" charset="0"/>
              </a:rPr>
              <a:t> = </a:t>
            </a:r>
            <a:r>
              <a:rPr lang="en-US" sz="1400" dirty="0" err="1" smtClean="0">
                <a:latin typeface="Arial Narrow" pitchFamily="34" charset="0"/>
              </a:rPr>
              <a:t>asin</a:t>
            </a:r>
            <a:r>
              <a:rPr lang="en-US" sz="1400" dirty="0" smtClean="0">
                <a:latin typeface="Arial Narrow" pitchFamily="34" charset="0"/>
              </a:rPr>
              <a:t>(1/2/dl);  % maximum "real space" AOA (radians)</a:t>
            </a:r>
          </a:p>
          <a:p>
            <a:pPr>
              <a:lnSpc>
                <a:spcPct val="85000"/>
              </a:lnSpc>
              <a:buNone/>
            </a:pPr>
            <a:r>
              <a:rPr lang="en-US" sz="1400" dirty="0" err="1" smtClean="0">
                <a:latin typeface="Arial Narrow" pitchFamily="34" charset="0"/>
              </a:rPr>
              <a:t>window_on</a:t>
            </a:r>
            <a:r>
              <a:rPr lang="en-US" sz="1400" dirty="0" smtClean="0">
                <a:latin typeface="Arial Narrow" pitchFamily="34" charset="0"/>
              </a:rPr>
              <a:t> = false;  % true or false</a:t>
            </a:r>
          </a:p>
          <a:p>
            <a:pPr>
              <a:lnSpc>
                <a:spcPct val="85000"/>
              </a:lnSpc>
              <a:buNone/>
            </a:pPr>
            <a:r>
              <a:rPr lang="en-US" sz="1400" dirty="0" smtClean="0">
                <a:latin typeface="Arial Narrow" pitchFamily="34" charset="0"/>
              </a:rPr>
              <a:t> </a:t>
            </a:r>
          </a:p>
          <a:p>
            <a:pPr>
              <a:lnSpc>
                <a:spcPct val="85000"/>
              </a:lnSpc>
              <a:buNone/>
            </a:pPr>
            <a:r>
              <a:rPr lang="en-US" sz="1400" dirty="0" err="1" smtClean="0">
                <a:latin typeface="Arial Narrow" pitchFamily="34" charset="0"/>
              </a:rPr>
              <a:t>Nangle</a:t>
            </a:r>
            <a:r>
              <a:rPr lang="en-US" sz="1400" dirty="0" smtClean="0">
                <a:latin typeface="Arial Narrow" pitchFamily="34" charset="0"/>
              </a:rPr>
              <a:t> = 1000;  % # of angles for evaluating beam pattern</a:t>
            </a:r>
          </a:p>
          <a:p>
            <a:pPr>
              <a:lnSpc>
                <a:spcPct val="85000"/>
              </a:lnSpc>
              <a:buNone/>
            </a:pPr>
            <a:r>
              <a:rPr lang="en-US" sz="1400" dirty="0" smtClean="0">
                <a:latin typeface="Arial Narrow" pitchFamily="34" charset="0"/>
              </a:rPr>
              <a:t>Nm1 = Nangle-1;</a:t>
            </a:r>
          </a:p>
          <a:p>
            <a:pPr>
              <a:lnSpc>
                <a:spcPct val="85000"/>
              </a:lnSpc>
              <a:buNone/>
            </a:pPr>
            <a:r>
              <a:rPr lang="en-US" sz="1400" dirty="0" smtClean="0">
                <a:latin typeface="Arial Narrow" pitchFamily="34" charset="0"/>
              </a:rPr>
              <a:t> </a:t>
            </a:r>
          </a:p>
          <a:p>
            <a:pPr>
              <a:lnSpc>
                <a:spcPct val="85000"/>
              </a:lnSpc>
              <a:buNone/>
            </a:pPr>
            <a:r>
              <a:rPr lang="en-US" sz="1400" dirty="0" err="1" smtClean="0">
                <a:latin typeface="Arial Narrow" pitchFamily="34" charset="0"/>
              </a:rPr>
              <a:t>t_aoa</a:t>
            </a:r>
            <a:r>
              <a:rPr lang="en-US" sz="1400" dirty="0" smtClean="0">
                <a:latin typeface="Arial Narrow" pitchFamily="34" charset="0"/>
              </a:rPr>
              <a:t> = pi/180*(0); % target AOA (radians)</a:t>
            </a:r>
          </a:p>
          <a:p>
            <a:pPr>
              <a:lnSpc>
                <a:spcPct val="85000"/>
              </a:lnSpc>
              <a:buNone/>
            </a:pPr>
            <a:r>
              <a:rPr lang="en-US" sz="1400" dirty="0" smtClean="0">
                <a:latin typeface="Arial Narrow" pitchFamily="34" charset="0"/>
              </a:rPr>
              <a:t>j_aoa1 = pi/180*(18); % jammer #1 AOA (radians)</a:t>
            </a:r>
          </a:p>
          <a:p>
            <a:pPr>
              <a:lnSpc>
                <a:spcPct val="85000"/>
              </a:lnSpc>
              <a:buNone/>
            </a:pPr>
            <a:r>
              <a:rPr lang="en-US" sz="1400" dirty="0" smtClean="0">
                <a:latin typeface="Arial Narrow" pitchFamily="34" charset="0"/>
              </a:rPr>
              <a:t>j_aoa2 = pi/180*(-33); % jammer #2 AOA (radians)</a:t>
            </a:r>
          </a:p>
          <a:p>
            <a:pPr>
              <a:lnSpc>
                <a:spcPct val="85000"/>
              </a:lnSpc>
              <a:buNone/>
            </a:pPr>
            <a:r>
              <a:rPr lang="en-US" sz="1400" dirty="0" smtClean="0">
                <a:latin typeface="Arial Narrow" pitchFamily="34" charset="0"/>
              </a:rPr>
              <a:t> </a:t>
            </a:r>
          </a:p>
          <a:p>
            <a:pPr>
              <a:lnSpc>
                <a:spcPct val="85000"/>
              </a:lnSpc>
              <a:buNone/>
            </a:pPr>
            <a:r>
              <a:rPr lang="en-US" sz="1400" dirty="0" smtClean="0">
                <a:latin typeface="Arial Narrow" pitchFamily="34" charset="0"/>
              </a:rPr>
              <a:t>SNR = 0;  % signal to noise ratio (dB)</a:t>
            </a:r>
          </a:p>
          <a:p>
            <a:pPr>
              <a:lnSpc>
                <a:spcPct val="85000"/>
              </a:lnSpc>
              <a:buNone/>
            </a:pPr>
            <a:r>
              <a:rPr lang="en-US" sz="1400" dirty="0" smtClean="0">
                <a:latin typeface="Arial Narrow" pitchFamily="34" charset="0"/>
              </a:rPr>
              <a:t>JSR1 = +50;  % jammer #1 to noise ratio (dB)</a:t>
            </a:r>
          </a:p>
          <a:p>
            <a:pPr>
              <a:lnSpc>
                <a:spcPct val="85000"/>
              </a:lnSpc>
              <a:buNone/>
            </a:pPr>
            <a:r>
              <a:rPr lang="en-US" sz="1400" dirty="0" smtClean="0">
                <a:latin typeface="Arial Narrow" pitchFamily="34" charset="0"/>
              </a:rPr>
              <a:t>JSR2 = +30;  % jammer #2 to noise ratio (dB)</a:t>
            </a:r>
          </a:p>
          <a:p>
            <a:pPr>
              <a:lnSpc>
                <a:spcPct val="85000"/>
              </a:lnSpc>
              <a:buNone/>
            </a:pPr>
            <a:r>
              <a:rPr lang="en-US" sz="1400" dirty="0" smtClean="0">
                <a:latin typeface="Arial Narrow" pitchFamily="34" charset="0"/>
              </a:rPr>
              <a:t> </a:t>
            </a:r>
          </a:p>
          <a:p>
            <a:pPr>
              <a:lnSpc>
                <a:spcPct val="85000"/>
              </a:lnSpc>
              <a:buNone/>
            </a:pPr>
            <a:r>
              <a:rPr lang="en-US" sz="1400" dirty="0" smtClean="0">
                <a:latin typeface="Arial Narrow" pitchFamily="34" charset="0"/>
              </a:rPr>
              <a:t>%  End user input section</a:t>
            </a:r>
          </a:p>
          <a:p>
            <a:pPr>
              <a:lnSpc>
                <a:spcPct val="85000"/>
              </a:lnSpc>
              <a:buNone/>
            </a:pPr>
            <a:r>
              <a:rPr lang="en-US" sz="1400" dirty="0" smtClean="0">
                <a:latin typeface="Arial Narrow" pitchFamily="34" charset="0"/>
              </a:rPr>
              <a:t>%%%%%%%%%%%%%%%%%%%%%%%%%%%%%%%%%%%%%%%%%%%%%%%%%%%%%%</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xfrm>
            <a:off x="3505200" y="6457950"/>
            <a:ext cx="2133600" cy="323850"/>
          </a:xfrm>
          <a:noFill/>
        </p:spPr>
        <p:txBody>
          <a:bodyPr/>
          <a:lstStyle/>
          <a:p>
            <a:fld id="{6E000B37-BE4C-4B8C-AC9E-4E709F1AAF17}" type="slidenum">
              <a:rPr lang="en-US"/>
              <a:pPr/>
              <a:t>32</a:t>
            </a:fld>
            <a:endParaRPr lang="en-US" dirty="0"/>
          </a:p>
        </p:txBody>
      </p:sp>
      <p:sp>
        <p:nvSpPr>
          <p:cNvPr id="24579" name="Rectangle 2"/>
          <p:cNvSpPr>
            <a:spLocks noGrp="1" noChangeArrowheads="1"/>
          </p:cNvSpPr>
          <p:nvPr>
            <p:ph type="title"/>
          </p:nvPr>
        </p:nvSpPr>
        <p:spPr/>
        <p:txBody>
          <a:bodyPr/>
          <a:lstStyle/>
          <a:p>
            <a:pPr eaLnBrk="1" hangingPunct="1"/>
            <a:r>
              <a:rPr lang="en-US" dirty="0" smtClean="0"/>
              <a:t>Outputs from </a:t>
            </a:r>
            <a:r>
              <a:rPr lang="en-US" dirty="0" err="1" smtClean="0">
                <a:latin typeface="Courier New" pitchFamily="49" charset="0"/>
              </a:rPr>
              <a:t>beamform</a:t>
            </a:r>
            <a:r>
              <a:rPr lang="en-US" sz="2800" dirty="0" smtClean="0"/>
              <a:t>,</a:t>
            </a:r>
            <a:r>
              <a:rPr lang="en-US" dirty="0" smtClean="0"/>
              <a:t> Both Jammers in the Sidelobes, No Weighting</a:t>
            </a:r>
            <a:endParaRPr lang="en-US" sz="3600" dirty="0" smtClean="0"/>
          </a:p>
        </p:txBody>
      </p:sp>
      <p:pic>
        <p:nvPicPr>
          <p:cNvPr id="58372" name="Picture 4"/>
          <p:cNvPicPr>
            <a:picLocks noChangeAspect="1" noChangeArrowheads="1"/>
          </p:cNvPicPr>
          <p:nvPr/>
        </p:nvPicPr>
        <p:blipFill>
          <a:blip r:embed="rId3" cstate="print"/>
          <a:srcRect/>
          <a:stretch>
            <a:fillRect/>
          </a:stretch>
        </p:blipFill>
        <p:spPr bwMode="auto">
          <a:xfrm>
            <a:off x="788448" y="3824582"/>
            <a:ext cx="3027938" cy="2271938"/>
          </a:xfrm>
          <a:prstGeom prst="rect">
            <a:avLst/>
          </a:prstGeom>
          <a:noFill/>
          <a:ln w="9525">
            <a:noFill/>
            <a:miter lim="800000"/>
            <a:headEnd/>
            <a:tailEnd/>
          </a:ln>
          <a:effectLst/>
        </p:spPr>
      </p:pic>
      <p:pic>
        <p:nvPicPr>
          <p:cNvPr id="58373" name="Picture 5"/>
          <p:cNvPicPr>
            <a:picLocks noChangeAspect="1" noChangeArrowheads="1"/>
          </p:cNvPicPr>
          <p:nvPr/>
        </p:nvPicPr>
        <p:blipFill>
          <a:blip r:embed="rId4" cstate="print"/>
          <a:srcRect/>
          <a:stretch>
            <a:fillRect/>
          </a:stretch>
        </p:blipFill>
        <p:spPr bwMode="auto">
          <a:xfrm>
            <a:off x="5073441" y="1196419"/>
            <a:ext cx="3027938" cy="2271938"/>
          </a:xfrm>
          <a:prstGeom prst="rect">
            <a:avLst/>
          </a:prstGeom>
          <a:noFill/>
          <a:ln w="9525">
            <a:noFill/>
            <a:miter lim="800000"/>
            <a:headEnd/>
            <a:tailEnd/>
          </a:ln>
          <a:effectLst/>
        </p:spPr>
      </p:pic>
      <p:pic>
        <p:nvPicPr>
          <p:cNvPr id="58374" name="Picture 6"/>
          <p:cNvPicPr>
            <a:picLocks noChangeAspect="1" noChangeArrowheads="1"/>
          </p:cNvPicPr>
          <p:nvPr/>
        </p:nvPicPr>
        <p:blipFill>
          <a:blip r:embed="rId5" cstate="print"/>
          <a:srcRect/>
          <a:stretch>
            <a:fillRect/>
          </a:stretch>
        </p:blipFill>
        <p:spPr bwMode="auto">
          <a:xfrm>
            <a:off x="788448" y="1206929"/>
            <a:ext cx="3027938" cy="2271938"/>
          </a:xfrm>
          <a:prstGeom prst="rect">
            <a:avLst/>
          </a:prstGeom>
          <a:noFill/>
          <a:ln w="9525">
            <a:noFill/>
            <a:miter lim="800000"/>
            <a:headEnd/>
            <a:tailEnd/>
          </a:ln>
          <a:effectLst/>
        </p:spPr>
      </p:pic>
      <p:pic>
        <p:nvPicPr>
          <p:cNvPr id="2" name="Picture 3"/>
          <p:cNvPicPr>
            <a:picLocks noChangeAspect="1" noChangeArrowheads="1"/>
          </p:cNvPicPr>
          <p:nvPr/>
        </p:nvPicPr>
        <p:blipFill>
          <a:blip r:embed="rId6" cstate="print"/>
          <a:srcRect/>
          <a:stretch>
            <a:fillRect/>
          </a:stretch>
        </p:blipFill>
        <p:spPr bwMode="auto">
          <a:xfrm>
            <a:off x="5087860" y="3824891"/>
            <a:ext cx="2999100" cy="2250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Number Placeholder 3"/>
          <p:cNvSpPr>
            <a:spLocks noGrp="1"/>
          </p:cNvSpPr>
          <p:nvPr>
            <p:ph type="sldNum" sz="quarter" idx="10"/>
          </p:nvPr>
        </p:nvSpPr>
        <p:spPr>
          <a:noFill/>
        </p:spPr>
        <p:txBody>
          <a:bodyPr/>
          <a:lstStyle/>
          <a:p>
            <a:fld id="{6E000B37-BE4C-4B8C-AC9E-4E709F1AAF17}" type="slidenum">
              <a:rPr lang="en-US"/>
              <a:pPr/>
              <a:t>33</a:t>
            </a:fld>
            <a:endParaRPr lang="en-US"/>
          </a:p>
        </p:txBody>
      </p:sp>
      <p:sp>
        <p:nvSpPr>
          <p:cNvPr id="24579" name="Rectangle 2"/>
          <p:cNvSpPr>
            <a:spLocks noGrp="1" noChangeArrowheads="1"/>
          </p:cNvSpPr>
          <p:nvPr>
            <p:ph type="title"/>
          </p:nvPr>
        </p:nvSpPr>
        <p:spPr/>
        <p:txBody>
          <a:bodyPr/>
          <a:lstStyle/>
          <a:p>
            <a:pPr eaLnBrk="1" hangingPunct="1"/>
            <a:r>
              <a:rPr lang="en-US" dirty="0" smtClean="0"/>
              <a:t>Outputs from </a:t>
            </a:r>
            <a:r>
              <a:rPr lang="en-US" dirty="0" err="1" smtClean="0">
                <a:latin typeface="Courier New" pitchFamily="49" charset="0"/>
              </a:rPr>
              <a:t>beamform</a:t>
            </a:r>
            <a:r>
              <a:rPr lang="en-US" sz="2800" dirty="0" smtClean="0"/>
              <a:t>,</a:t>
            </a:r>
            <a:r>
              <a:rPr lang="en-US" dirty="0" smtClean="0"/>
              <a:t> One Jammer in the Mainlobe</a:t>
            </a:r>
            <a:r>
              <a:rPr lang="en-US" sz="3600" dirty="0" smtClean="0"/>
              <a:t> </a:t>
            </a:r>
            <a:r>
              <a:rPr lang="en-US" dirty="0" smtClean="0"/>
              <a:t>, No Weighting</a:t>
            </a:r>
            <a:endParaRPr lang="en-US" sz="3600" dirty="0" smtClean="0"/>
          </a:p>
        </p:txBody>
      </p:sp>
      <p:pic>
        <p:nvPicPr>
          <p:cNvPr id="8" name="Picture 2"/>
          <p:cNvPicPr>
            <a:picLocks noChangeAspect="1" noChangeArrowheads="1"/>
          </p:cNvPicPr>
          <p:nvPr/>
        </p:nvPicPr>
        <p:blipFill>
          <a:blip r:embed="rId3" cstate="print"/>
          <a:srcRect/>
          <a:stretch>
            <a:fillRect/>
          </a:stretch>
        </p:blipFill>
        <p:spPr bwMode="auto">
          <a:xfrm>
            <a:off x="819807" y="1229500"/>
            <a:ext cx="2999100" cy="2250300"/>
          </a:xfrm>
          <a:prstGeom prst="rect">
            <a:avLst/>
          </a:prstGeom>
          <a:noFill/>
          <a:ln w="9525">
            <a:noFill/>
            <a:miter lim="800000"/>
            <a:headEnd/>
            <a:tailEnd/>
          </a:ln>
          <a:effectLst/>
        </p:spPr>
      </p:pic>
      <p:pic>
        <p:nvPicPr>
          <p:cNvPr id="59394" name="Picture 2"/>
          <p:cNvPicPr>
            <a:picLocks noChangeAspect="1" noChangeArrowheads="1"/>
          </p:cNvPicPr>
          <p:nvPr/>
        </p:nvPicPr>
        <p:blipFill>
          <a:blip r:embed="rId4" cstate="print"/>
          <a:srcRect/>
          <a:stretch>
            <a:fillRect/>
          </a:stretch>
        </p:blipFill>
        <p:spPr bwMode="auto">
          <a:xfrm>
            <a:off x="5113283" y="1229500"/>
            <a:ext cx="2999100" cy="2250300"/>
          </a:xfrm>
          <a:prstGeom prst="rect">
            <a:avLst/>
          </a:prstGeom>
          <a:noFill/>
          <a:ln w="9525">
            <a:noFill/>
            <a:miter lim="800000"/>
            <a:headEnd/>
            <a:tailEnd/>
          </a:ln>
          <a:effectLst/>
        </p:spPr>
      </p:pic>
      <p:pic>
        <p:nvPicPr>
          <p:cNvPr id="59395" name="Picture 3"/>
          <p:cNvPicPr>
            <a:picLocks noChangeAspect="1" noChangeArrowheads="1"/>
          </p:cNvPicPr>
          <p:nvPr/>
        </p:nvPicPr>
        <p:blipFill>
          <a:blip r:embed="rId5" cstate="print"/>
          <a:srcRect/>
          <a:stretch>
            <a:fillRect/>
          </a:stretch>
        </p:blipFill>
        <p:spPr bwMode="auto">
          <a:xfrm>
            <a:off x="819807" y="3814215"/>
            <a:ext cx="2999100" cy="2250300"/>
          </a:xfrm>
          <a:prstGeom prst="rect">
            <a:avLst/>
          </a:prstGeom>
          <a:noFill/>
          <a:ln w="9525">
            <a:noFill/>
            <a:miter lim="800000"/>
            <a:headEnd/>
            <a:tailEnd/>
          </a:ln>
          <a:effectLst/>
        </p:spPr>
      </p:pic>
      <p:pic>
        <p:nvPicPr>
          <p:cNvPr id="59396" name="Picture 4"/>
          <p:cNvPicPr>
            <a:picLocks noChangeAspect="1" noChangeArrowheads="1"/>
          </p:cNvPicPr>
          <p:nvPr/>
        </p:nvPicPr>
        <p:blipFill>
          <a:blip r:embed="rId6" cstate="print"/>
          <a:srcRect/>
          <a:stretch>
            <a:fillRect/>
          </a:stretch>
        </p:blipFill>
        <p:spPr bwMode="auto">
          <a:xfrm>
            <a:off x="5113283" y="3814215"/>
            <a:ext cx="2999100" cy="2250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792162"/>
          </a:xfrm>
        </p:spPr>
        <p:txBody>
          <a:bodyPr/>
          <a:lstStyle/>
          <a:p>
            <a:r>
              <a:rPr lang="en-US" sz="3600" dirty="0" smtClean="0">
                <a:solidFill>
                  <a:srgbClr val="C00000"/>
                </a:solidFill>
              </a:rPr>
              <a:t>Student Projects</a:t>
            </a:r>
            <a:endParaRPr lang="en-US" sz="3600" dirty="0">
              <a:solidFill>
                <a:srgbClr val="C00000"/>
              </a:solidFill>
            </a:endParaRPr>
          </a:p>
        </p:txBody>
      </p:sp>
      <p:sp>
        <p:nvSpPr>
          <p:cNvPr id="4" name="Slide Number Placeholder 3"/>
          <p:cNvSpPr>
            <a:spLocks noGrp="1"/>
          </p:cNvSpPr>
          <p:nvPr>
            <p:ph type="sldNum" sz="quarter" idx="10"/>
          </p:nvPr>
        </p:nvSpPr>
        <p:spPr/>
        <p:txBody>
          <a:bodyPr/>
          <a:lstStyle/>
          <a:p>
            <a:pPr>
              <a:defRPr/>
            </a:pPr>
            <a:fld id="{2D519235-25C9-4E8E-A54F-89C8942FE5D8}" type="slidenum">
              <a:rPr lang="en-US" smtClean="0"/>
              <a:pPr>
                <a:defRPr/>
              </a:pPr>
              <a:t>34</a:t>
            </a:fld>
            <a:endParaRPr lang="en-US"/>
          </a:p>
        </p:txBody>
      </p:sp>
      <p:pic>
        <p:nvPicPr>
          <p:cNvPr id="8" name="Picture 4"/>
          <p:cNvPicPr>
            <a:picLocks noChangeAspect="1" noChangeArrowheads="1"/>
          </p:cNvPicPr>
          <p:nvPr/>
        </p:nvPicPr>
        <p:blipFill>
          <a:blip r:embed="rId3" cstate="print"/>
          <a:srcRect/>
          <a:stretch>
            <a:fillRect/>
          </a:stretch>
        </p:blipFill>
        <p:spPr bwMode="auto">
          <a:xfrm>
            <a:off x="4572000" y="1004324"/>
            <a:ext cx="3582988" cy="2711450"/>
          </a:xfrm>
          <a:prstGeom prst="rect">
            <a:avLst/>
          </a:prstGeom>
          <a:noFill/>
          <a:ln w="12700">
            <a:noFill/>
            <a:miter lim="800000"/>
            <a:headEnd type="none" w="sm" len="sm"/>
            <a:tailEnd type="none" w="sm" len="sm"/>
          </a:ln>
        </p:spPr>
      </p:pic>
      <p:pic>
        <p:nvPicPr>
          <p:cNvPr id="129027" name="Picture 3"/>
          <p:cNvPicPr>
            <a:picLocks noChangeAspect="1" noChangeArrowheads="1"/>
          </p:cNvPicPr>
          <p:nvPr/>
        </p:nvPicPr>
        <p:blipFill>
          <a:blip r:embed="rId4" cstate="print"/>
          <a:srcRect/>
          <a:stretch>
            <a:fillRect/>
          </a:stretch>
        </p:blipFill>
        <p:spPr bwMode="auto">
          <a:xfrm>
            <a:off x="378542" y="880395"/>
            <a:ext cx="3500284" cy="2625213"/>
          </a:xfrm>
          <a:prstGeom prst="rect">
            <a:avLst/>
          </a:prstGeom>
          <a:noFill/>
          <a:ln w="9525">
            <a:noFill/>
            <a:miter lim="800000"/>
            <a:headEnd/>
            <a:tailEnd/>
          </a:ln>
          <a:effectLst/>
        </p:spPr>
      </p:pic>
      <p:grpSp>
        <p:nvGrpSpPr>
          <p:cNvPr id="9" name="Group 5"/>
          <p:cNvGrpSpPr>
            <a:grpSpLocks noChangeAspect="1"/>
          </p:cNvGrpSpPr>
          <p:nvPr/>
        </p:nvGrpSpPr>
        <p:grpSpPr bwMode="auto">
          <a:xfrm>
            <a:off x="294968" y="3479800"/>
            <a:ext cx="3819832" cy="2864874"/>
            <a:chOff x="576" y="432"/>
            <a:chExt cx="4608" cy="3456"/>
          </a:xfrm>
        </p:grpSpPr>
        <p:sp>
          <p:nvSpPr>
            <p:cNvPr id="10" name="AutoShape 4"/>
            <p:cNvSpPr>
              <a:spLocks noChangeAspect="1" noChangeArrowheads="1" noTextEdit="1"/>
            </p:cNvSpPr>
            <p:nvPr/>
          </p:nvSpPr>
          <p:spPr bwMode="auto">
            <a:xfrm>
              <a:off x="576" y="432"/>
              <a:ext cx="4608" cy="3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endParaRPr lang="en-US" sz="1200"/>
            </a:p>
          </p:txBody>
        </p:sp>
        <p:sp>
          <p:nvSpPr>
            <p:cNvPr id="11" name="Rectangle 6"/>
            <p:cNvSpPr>
              <a:spLocks noChangeArrowheads="1"/>
            </p:cNvSpPr>
            <p:nvPr/>
          </p:nvSpPr>
          <p:spPr bwMode="auto">
            <a:xfrm>
              <a:off x="1176" y="690"/>
              <a:ext cx="3570" cy="2820"/>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sz="1200"/>
            </a:p>
          </p:txBody>
        </p:sp>
        <p:sp>
          <p:nvSpPr>
            <p:cNvPr id="12" name="Rectangle 7"/>
            <p:cNvSpPr>
              <a:spLocks noChangeArrowheads="1"/>
            </p:cNvSpPr>
            <p:nvPr/>
          </p:nvSpPr>
          <p:spPr bwMode="auto">
            <a:xfrm>
              <a:off x="1176" y="690"/>
              <a:ext cx="3570" cy="2820"/>
            </a:xfrm>
            <a:prstGeom prst="rect">
              <a:avLst/>
            </a:prstGeom>
            <a:noFill/>
            <a:ln w="0">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1200"/>
            </a:p>
          </p:txBody>
        </p:sp>
        <p:sp>
          <p:nvSpPr>
            <p:cNvPr id="13" name="Freeform 8"/>
            <p:cNvSpPr>
              <a:spLocks/>
            </p:cNvSpPr>
            <p:nvPr/>
          </p:nvSpPr>
          <p:spPr bwMode="auto">
            <a:xfrm>
              <a:off x="1176" y="690"/>
              <a:ext cx="1" cy="2820"/>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14" name="Freeform 9"/>
            <p:cNvSpPr>
              <a:spLocks/>
            </p:cNvSpPr>
            <p:nvPr/>
          </p:nvSpPr>
          <p:spPr bwMode="auto">
            <a:xfrm>
              <a:off x="1620" y="690"/>
              <a:ext cx="1" cy="2820"/>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15" name="Freeform 10"/>
            <p:cNvSpPr>
              <a:spLocks/>
            </p:cNvSpPr>
            <p:nvPr/>
          </p:nvSpPr>
          <p:spPr bwMode="auto">
            <a:xfrm>
              <a:off x="2064" y="690"/>
              <a:ext cx="1" cy="2820"/>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16" name="Freeform 11"/>
            <p:cNvSpPr>
              <a:spLocks/>
            </p:cNvSpPr>
            <p:nvPr/>
          </p:nvSpPr>
          <p:spPr bwMode="auto">
            <a:xfrm>
              <a:off x="2514" y="690"/>
              <a:ext cx="1" cy="2820"/>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17" name="Freeform 12"/>
            <p:cNvSpPr>
              <a:spLocks/>
            </p:cNvSpPr>
            <p:nvPr/>
          </p:nvSpPr>
          <p:spPr bwMode="auto">
            <a:xfrm>
              <a:off x="2958" y="690"/>
              <a:ext cx="1" cy="2820"/>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18" name="Freeform 13"/>
            <p:cNvSpPr>
              <a:spLocks/>
            </p:cNvSpPr>
            <p:nvPr/>
          </p:nvSpPr>
          <p:spPr bwMode="auto">
            <a:xfrm>
              <a:off x="3402" y="690"/>
              <a:ext cx="1" cy="2820"/>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19" name="Freeform 14"/>
            <p:cNvSpPr>
              <a:spLocks/>
            </p:cNvSpPr>
            <p:nvPr/>
          </p:nvSpPr>
          <p:spPr bwMode="auto">
            <a:xfrm>
              <a:off x="3852" y="690"/>
              <a:ext cx="1" cy="2820"/>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20" name="Freeform 15"/>
            <p:cNvSpPr>
              <a:spLocks/>
            </p:cNvSpPr>
            <p:nvPr/>
          </p:nvSpPr>
          <p:spPr bwMode="auto">
            <a:xfrm>
              <a:off x="4296" y="690"/>
              <a:ext cx="1" cy="2820"/>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21" name="Freeform 16"/>
            <p:cNvSpPr>
              <a:spLocks/>
            </p:cNvSpPr>
            <p:nvPr/>
          </p:nvSpPr>
          <p:spPr bwMode="auto">
            <a:xfrm>
              <a:off x="4746" y="690"/>
              <a:ext cx="1" cy="2820"/>
            </a:xfrm>
            <a:custGeom>
              <a:avLst/>
              <a:gdLst/>
              <a:ahLst/>
              <a:cxnLst>
                <a:cxn ang="0">
                  <a:pos x="0" y="470"/>
                </a:cxn>
                <a:cxn ang="0">
                  <a:pos x="0" y="0"/>
                </a:cxn>
                <a:cxn ang="0">
                  <a:pos x="0" y="0"/>
                </a:cxn>
              </a:cxnLst>
              <a:rect l="0" t="0" r="r" b="b"/>
              <a:pathLst>
                <a:path h="470">
                  <a:moveTo>
                    <a:pt x="0" y="470"/>
                  </a:moveTo>
                  <a:lnTo>
                    <a:pt x="0" y="0"/>
                  </a:lnTo>
                  <a:lnTo>
                    <a:pt x="0"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22" name="Freeform 17"/>
            <p:cNvSpPr>
              <a:spLocks/>
            </p:cNvSpPr>
            <p:nvPr/>
          </p:nvSpPr>
          <p:spPr bwMode="auto">
            <a:xfrm>
              <a:off x="1176" y="3510"/>
              <a:ext cx="3570" cy="1"/>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23" name="Freeform 18"/>
            <p:cNvSpPr>
              <a:spLocks/>
            </p:cNvSpPr>
            <p:nvPr/>
          </p:nvSpPr>
          <p:spPr bwMode="auto">
            <a:xfrm>
              <a:off x="1176" y="3036"/>
              <a:ext cx="3570" cy="1"/>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24" name="Freeform 19"/>
            <p:cNvSpPr>
              <a:spLocks/>
            </p:cNvSpPr>
            <p:nvPr/>
          </p:nvSpPr>
          <p:spPr bwMode="auto">
            <a:xfrm>
              <a:off x="1176" y="2568"/>
              <a:ext cx="3570" cy="1"/>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25" name="Freeform 20"/>
            <p:cNvSpPr>
              <a:spLocks/>
            </p:cNvSpPr>
            <p:nvPr/>
          </p:nvSpPr>
          <p:spPr bwMode="auto">
            <a:xfrm>
              <a:off x="1176" y="2100"/>
              <a:ext cx="3570" cy="1"/>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26" name="Freeform 21"/>
            <p:cNvSpPr>
              <a:spLocks/>
            </p:cNvSpPr>
            <p:nvPr/>
          </p:nvSpPr>
          <p:spPr bwMode="auto">
            <a:xfrm>
              <a:off x="1176" y="1626"/>
              <a:ext cx="3570" cy="1"/>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27" name="Freeform 22"/>
            <p:cNvSpPr>
              <a:spLocks/>
            </p:cNvSpPr>
            <p:nvPr/>
          </p:nvSpPr>
          <p:spPr bwMode="auto">
            <a:xfrm>
              <a:off x="1176" y="1158"/>
              <a:ext cx="3570" cy="1"/>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28" name="Freeform 23"/>
            <p:cNvSpPr>
              <a:spLocks/>
            </p:cNvSpPr>
            <p:nvPr/>
          </p:nvSpPr>
          <p:spPr bwMode="auto">
            <a:xfrm>
              <a:off x="1176" y="690"/>
              <a:ext cx="3570" cy="1"/>
            </a:xfrm>
            <a:custGeom>
              <a:avLst/>
              <a:gdLst/>
              <a:ahLst/>
              <a:cxnLst>
                <a:cxn ang="0">
                  <a:pos x="0" y="0"/>
                </a:cxn>
                <a:cxn ang="0">
                  <a:pos x="595" y="0"/>
                </a:cxn>
                <a:cxn ang="0">
                  <a:pos x="595" y="0"/>
                </a:cxn>
              </a:cxnLst>
              <a:rect l="0" t="0" r="r" b="b"/>
              <a:pathLst>
                <a:path w="595">
                  <a:moveTo>
                    <a:pt x="0" y="0"/>
                  </a:moveTo>
                  <a:lnTo>
                    <a:pt x="595" y="0"/>
                  </a:lnTo>
                  <a:lnTo>
                    <a:pt x="595" y="0"/>
                  </a:lnTo>
                </a:path>
              </a:pathLst>
            </a:custGeom>
            <a:noFill/>
            <a:ln w="0">
              <a:solidFill>
                <a:srgbClr val="000000"/>
              </a:solidFill>
              <a:prstDash val="sysDot"/>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29" name="Line 24"/>
            <p:cNvSpPr>
              <a:spLocks noChangeShapeType="1"/>
            </p:cNvSpPr>
            <p:nvPr/>
          </p:nvSpPr>
          <p:spPr bwMode="auto">
            <a:xfrm>
              <a:off x="1176" y="690"/>
              <a:ext cx="357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30" name="Line 25"/>
            <p:cNvSpPr>
              <a:spLocks noChangeShapeType="1"/>
            </p:cNvSpPr>
            <p:nvPr/>
          </p:nvSpPr>
          <p:spPr bwMode="auto">
            <a:xfrm>
              <a:off x="1176" y="3510"/>
              <a:ext cx="357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31" name="Line 26"/>
            <p:cNvSpPr>
              <a:spLocks noChangeShapeType="1"/>
            </p:cNvSpPr>
            <p:nvPr/>
          </p:nvSpPr>
          <p:spPr bwMode="auto">
            <a:xfrm flipV="1">
              <a:off x="4746" y="690"/>
              <a:ext cx="1" cy="28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32" name="Line 27"/>
            <p:cNvSpPr>
              <a:spLocks noChangeShapeType="1"/>
            </p:cNvSpPr>
            <p:nvPr/>
          </p:nvSpPr>
          <p:spPr bwMode="auto">
            <a:xfrm flipV="1">
              <a:off x="1176" y="690"/>
              <a:ext cx="1" cy="28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33" name="Line 28"/>
            <p:cNvSpPr>
              <a:spLocks noChangeShapeType="1"/>
            </p:cNvSpPr>
            <p:nvPr/>
          </p:nvSpPr>
          <p:spPr bwMode="auto">
            <a:xfrm>
              <a:off x="1176" y="3510"/>
              <a:ext cx="357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34" name="Line 29"/>
            <p:cNvSpPr>
              <a:spLocks noChangeShapeType="1"/>
            </p:cNvSpPr>
            <p:nvPr/>
          </p:nvSpPr>
          <p:spPr bwMode="auto">
            <a:xfrm flipV="1">
              <a:off x="1176" y="690"/>
              <a:ext cx="1" cy="28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35" name="Line 30"/>
            <p:cNvSpPr>
              <a:spLocks noChangeShapeType="1"/>
            </p:cNvSpPr>
            <p:nvPr/>
          </p:nvSpPr>
          <p:spPr bwMode="auto">
            <a:xfrm flipV="1">
              <a:off x="1176" y="3474"/>
              <a:ext cx="1" cy="3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36" name="Line 31"/>
            <p:cNvSpPr>
              <a:spLocks noChangeShapeType="1"/>
            </p:cNvSpPr>
            <p:nvPr/>
          </p:nvSpPr>
          <p:spPr bwMode="auto">
            <a:xfrm>
              <a:off x="1176" y="690"/>
              <a:ext cx="1" cy="3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37" name="Rectangle 32"/>
            <p:cNvSpPr>
              <a:spLocks noChangeArrowheads="1"/>
            </p:cNvSpPr>
            <p:nvPr/>
          </p:nvSpPr>
          <p:spPr bwMode="auto">
            <a:xfrm>
              <a:off x="1158" y="3528"/>
              <a:ext cx="56"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0</a:t>
              </a:r>
              <a:endParaRPr kumimoji="0" lang="en-US" sz="1200" b="0" i="0" u="none" strike="noStrike" cap="none" normalizeH="0" baseline="0" smtClean="0">
                <a:ln>
                  <a:noFill/>
                </a:ln>
                <a:solidFill>
                  <a:schemeClr val="tx1"/>
                </a:solidFill>
                <a:effectLst/>
                <a:latin typeface="Arial" pitchFamily="34" charset="0"/>
              </a:endParaRPr>
            </a:p>
          </p:txBody>
        </p:sp>
        <p:sp>
          <p:nvSpPr>
            <p:cNvPr id="38" name="Line 33"/>
            <p:cNvSpPr>
              <a:spLocks noChangeShapeType="1"/>
            </p:cNvSpPr>
            <p:nvPr/>
          </p:nvSpPr>
          <p:spPr bwMode="auto">
            <a:xfrm flipV="1">
              <a:off x="1620" y="3474"/>
              <a:ext cx="1" cy="3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39" name="Line 34"/>
            <p:cNvSpPr>
              <a:spLocks noChangeShapeType="1"/>
            </p:cNvSpPr>
            <p:nvPr/>
          </p:nvSpPr>
          <p:spPr bwMode="auto">
            <a:xfrm>
              <a:off x="1620" y="690"/>
              <a:ext cx="1" cy="3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0" name="Rectangle 35"/>
            <p:cNvSpPr>
              <a:spLocks noChangeArrowheads="1"/>
            </p:cNvSpPr>
            <p:nvPr/>
          </p:nvSpPr>
          <p:spPr bwMode="auto">
            <a:xfrm>
              <a:off x="1578" y="3528"/>
              <a:ext cx="111"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50</a:t>
              </a:r>
              <a:endParaRPr kumimoji="0" lang="en-US" sz="1200" b="0" i="0" u="none" strike="noStrike" cap="none" normalizeH="0" baseline="0" smtClean="0">
                <a:ln>
                  <a:noFill/>
                </a:ln>
                <a:solidFill>
                  <a:schemeClr val="tx1"/>
                </a:solidFill>
                <a:effectLst/>
                <a:latin typeface="Arial" pitchFamily="34" charset="0"/>
              </a:endParaRPr>
            </a:p>
          </p:txBody>
        </p:sp>
        <p:sp>
          <p:nvSpPr>
            <p:cNvPr id="41" name="Line 36"/>
            <p:cNvSpPr>
              <a:spLocks noChangeShapeType="1"/>
            </p:cNvSpPr>
            <p:nvPr/>
          </p:nvSpPr>
          <p:spPr bwMode="auto">
            <a:xfrm flipV="1">
              <a:off x="2064" y="3474"/>
              <a:ext cx="1" cy="3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2" name="Line 37"/>
            <p:cNvSpPr>
              <a:spLocks noChangeShapeType="1"/>
            </p:cNvSpPr>
            <p:nvPr/>
          </p:nvSpPr>
          <p:spPr bwMode="auto">
            <a:xfrm>
              <a:off x="2064" y="690"/>
              <a:ext cx="1" cy="3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3" name="Rectangle 38"/>
            <p:cNvSpPr>
              <a:spLocks noChangeArrowheads="1"/>
            </p:cNvSpPr>
            <p:nvPr/>
          </p:nvSpPr>
          <p:spPr bwMode="auto">
            <a:xfrm>
              <a:off x="2004" y="3528"/>
              <a:ext cx="167"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100</a:t>
              </a:r>
              <a:endParaRPr kumimoji="0" lang="en-US" sz="1200" b="0" i="0" u="none" strike="noStrike" cap="none" normalizeH="0" baseline="0" smtClean="0">
                <a:ln>
                  <a:noFill/>
                </a:ln>
                <a:solidFill>
                  <a:schemeClr val="tx1"/>
                </a:solidFill>
                <a:effectLst/>
                <a:latin typeface="Arial" pitchFamily="34" charset="0"/>
              </a:endParaRPr>
            </a:p>
          </p:txBody>
        </p:sp>
        <p:sp>
          <p:nvSpPr>
            <p:cNvPr id="44" name="Line 39"/>
            <p:cNvSpPr>
              <a:spLocks noChangeShapeType="1"/>
            </p:cNvSpPr>
            <p:nvPr/>
          </p:nvSpPr>
          <p:spPr bwMode="auto">
            <a:xfrm flipV="1">
              <a:off x="2514" y="3474"/>
              <a:ext cx="1" cy="3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5" name="Line 40"/>
            <p:cNvSpPr>
              <a:spLocks noChangeShapeType="1"/>
            </p:cNvSpPr>
            <p:nvPr/>
          </p:nvSpPr>
          <p:spPr bwMode="auto">
            <a:xfrm>
              <a:off x="2514" y="690"/>
              <a:ext cx="1" cy="3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6" name="Rectangle 41"/>
            <p:cNvSpPr>
              <a:spLocks noChangeArrowheads="1"/>
            </p:cNvSpPr>
            <p:nvPr/>
          </p:nvSpPr>
          <p:spPr bwMode="auto">
            <a:xfrm>
              <a:off x="2454" y="3528"/>
              <a:ext cx="167"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150</a:t>
              </a:r>
              <a:endParaRPr kumimoji="0" lang="en-US" sz="1200" b="0" i="0" u="none" strike="noStrike" cap="none" normalizeH="0" baseline="0" smtClean="0">
                <a:ln>
                  <a:noFill/>
                </a:ln>
                <a:solidFill>
                  <a:schemeClr val="tx1"/>
                </a:solidFill>
                <a:effectLst/>
                <a:latin typeface="Arial" pitchFamily="34" charset="0"/>
              </a:endParaRPr>
            </a:p>
          </p:txBody>
        </p:sp>
        <p:sp>
          <p:nvSpPr>
            <p:cNvPr id="47" name="Line 42"/>
            <p:cNvSpPr>
              <a:spLocks noChangeShapeType="1"/>
            </p:cNvSpPr>
            <p:nvPr/>
          </p:nvSpPr>
          <p:spPr bwMode="auto">
            <a:xfrm flipV="1">
              <a:off x="2958" y="3474"/>
              <a:ext cx="1" cy="3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8" name="Line 43"/>
            <p:cNvSpPr>
              <a:spLocks noChangeShapeType="1"/>
            </p:cNvSpPr>
            <p:nvPr/>
          </p:nvSpPr>
          <p:spPr bwMode="auto">
            <a:xfrm>
              <a:off x="2958" y="690"/>
              <a:ext cx="1" cy="3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49" name="Rectangle 44"/>
            <p:cNvSpPr>
              <a:spLocks noChangeArrowheads="1"/>
            </p:cNvSpPr>
            <p:nvPr/>
          </p:nvSpPr>
          <p:spPr bwMode="auto">
            <a:xfrm>
              <a:off x="2898" y="3528"/>
              <a:ext cx="167"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200</a:t>
              </a:r>
              <a:endParaRPr kumimoji="0" lang="en-US" sz="1200" b="0" i="0" u="none" strike="noStrike" cap="none" normalizeH="0" baseline="0" smtClean="0">
                <a:ln>
                  <a:noFill/>
                </a:ln>
                <a:solidFill>
                  <a:schemeClr val="tx1"/>
                </a:solidFill>
                <a:effectLst/>
                <a:latin typeface="Arial" pitchFamily="34" charset="0"/>
              </a:endParaRPr>
            </a:p>
          </p:txBody>
        </p:sp>
        <p:sp>
          <p:nvSpPr>
            <p:cNvPr id="50" name="Line 45"/>
            <p:cNvSpPr>
              <a:spLocks noChangeShapeType="1"/>
            </p:cNvSpPr>
            <p:nvPr/>
          </p:nvSpPr>
          <p:spPr bwMode="auto">
            <a:xfrm flipV="1">
              <a:off x="3402" y="3474"/>
              <a:ext cx="1" cy="3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1" name="Line 46"/>
            <p:cNvSpPr>
              <a:spLocks noChangeShapeType="1"/>
            </p:cNvSpPr>
            <p:nvPr/>
          </p:nvSpPr>
          <p:spPr bwMode="auto">
            <a:xfrm>
              <a:off x="3402" y="690"/>
              <a:ext cx="1" cy="3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2" name="Rectangle 47"/>
            <p:cNvSpPr>
              <a:spLocks noChangeArrowheads="1"/>
            </p:cNvSpPr>
            <p:nvPr/>
          </p:nvSpPr>
          <p:spPr bwMode="auto">
            <a:xfrm>
              <a:off x="3342" y="3528"/>
              <a:ext cx="167"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250</a:t>
              </a:r>
              <a:endParaRPr kumimoji="0" lang="en-US" sz="1200" b="0" i="0" u="none" strike="noStrike" cap="none" normalizeH="0" baseline="0" smtClean="0">
                <a:ln>
                  <a:noFill/>
                </a:ln>
                <a:solidFill>
                  <a:schemeClr val="tx1"/>
                </a:solidFill>
                <a:effectLst/>
                <a:latin typeface="Arial" pitchFamily="34" charset="0"/>
              </a:endParaRPr>
            </a:p>
          </p:txBody>
        </p:sp>
        <p:sp>
          <p:nvSpPr>
            <p:cNvPr id="53" name="Line 48"/>
            <p:cNvSpPr>
              <a:spLocks noChangeShapeType="1"/>
            </p:cNvSpPr>
            <p:nvPr/>
          </p:nvSpPr>
          <p:spPr bwMode="auto">
            <a:xfrm flipV="1">
              <a:off x="3852" y="3474"/>
              <a:ext cx="1" cy="3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4" name="Line 49"/>
            <p:cNvSpPr>
              <a:spLocks noChangeShapeType="1"/>
            </p:cNvSpPr>
            <p:nvPr/>
          </p:nvSpPr>
          <p:spPr bwMode="auto">
            <a:xfrm>
              <a:off x="3852" y="690"/>
              <a:ext cx="1" cy="3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5" name="Rectangle 50"/>
            <p:cNvSpPr>
              <a:spLocks noChangeArrowheads="1"/>
            </p:cNvSpPr>
            <p:nvPr/>
          </p:nvSpPr>
          <p:spPr bwMode="auto">
            <a:xfrm>
              <a:off x="3792" y="3528"/>
              <a:ext cx="167"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300</a:t>
              </a:r>
              <a:endParaRPr kumimoji="0" lang="en-US" sz="1200" b="0" i="0" u="none" strike="noStrike" cap="none" normalizeH="0" baseline="0" smtClean="0">
                <a:ln>
                  <a:noFill/>
                </a:ln>
                <a:solidFill>
                  <a:schemeClr val="tx1"/>
                </a:solidFill>
                <a:effectLst/>
                <a:latin typeface="Arial" pitchFamily="34" charset="0"/>
              </a:endParaRPr>
            </a:p>
          </p:txBody>
        </p:sp>
        <p:sp>
          <p:nvSpPr>
            <p:cNvPr id="56" name="Line 51"/>
            <p:cNvSpPr>
              <a:spLocks noChangeShapeType="1"/>
            </p:cNvSpPr>
            <p:nvPr/>
          </p:nvSpPr>
          <p:spPr bwMode="auto">
            <a:xfrm flipV="1">
              <a:off x="4296" y="3474"/>
              <a:ext cx="1" cy="3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7" name="Line 52"/>
            <p:cNvSpPr>
              <a:spLocks noChangeShapeType="1"/>
            </p:cNvSpPr>
            <p:nvPr/>
          </p:nvSpPr>
          <p:spPr bwMode="auto">
            <a:xfrm>
              <a:off x="4296" y="690"/>
              <a:ext cx="1" cy="3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58" name="Rectangle 53"/>
            <p:cNvSpPr>
              <a:spLocks noChangeArrowheads="1"/>
            </p:cNvSpPr>
            <p:nvPr/>
          </p:nvSpPr>
          <p:spPr bwMode="auto">
            <a:xfrm>
              <a:off x="4236" y="3528"/>
              <a:ext cx="167"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350</a:t>
              </a:r>
              <a:endParaRPr kumimoji="0" lang="en-US" sz="1200" b="0" i="0" u="none" strike="noStrike" cap="none" normalizeH="0" baseline="0" smtClean="0">
                <a:ln>
                  <a:noFill/>
                </a:ln>
                <a:solidFill>
                  <a:schemeClr val="tx1"/>
                </a:solidFill>
                <a:effectLst/>
                <a:latin typeface="Arial" pitchFamily="34" charset="0"/>
              </a:endParaRPr>
            </a:p>
          </p:txBody>
        </p:sp>
        <p:sp>
          <p:nvSpPr>
            <p:cNvPr id="59" name="Line 54"/>
            <p:cNvSpPr>
              <a:spLocks noChangeShapeType="1"/>
            </p:cNvSpPr>
            <p:nvPr/>
          </p:nvSpPr>
          <p:spPr bwMode="auto">
            <a:xfrm flipV="1">
              <a:off x="4746" y="3474"/>
              <a:ext cx="1" cy="36"/>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0" name="Line 55"/>
            <p:cNvSpPr>
              <a:spLocks noChangeShapeType="1"/>
            </p:cNvSpPr>
            <p:nvPr/>
          </p:nvSpPr>
          <p:spPr bwMode="auto">
            <a:xfrm>
              <a:off x="4746" y="690"/>
              <a:ext cx="1" cy="3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1" name="Rectangle 56"/>
            <p:cNvSpPr>
              <a:spLocks noChangeArrowheads="1"/>
            </p:cNvSpPr>
            <p:nvPr/>
          </p:nvSpPr>
          <p:spPr bwMode="auto">
            <a:xfrm>
              <a:off x="4686" y="3528"/>
              <a:ext cx="167"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400</a:t>
              </a:r>
              <a:endParaRPr kumimoji="0" lang="en-US" sz="1200" b="0" i="0" u="none" strike="noStrike" cap="none" normalizeH="0" baseline="0" smtClean="0">
                <a:ln>
                  <a:noFill/>
                </a:ln>
                <a:solidFill>
                  <a:schemeClr val="tx1"/>
                </a:solidFill>
                <a:effectLst/>
                <a:latin typeface="Arial" pitchFamily="34" charset="0"/>
              </a:endParaRPr>
            </a:p>
          </p:txBody>
        </p:sp>
        <p:sp>
          <p:nvSpPr>
            <p:cNvPr id="62" name="Line 57"/>
            <p:cNvSpPr>
              <a:spLocks noChangeShapeType="1"/>
            </p:cNvSpPr>
            <p:nvPr/>
          </p:nvSpPr>
          <p:spPr bwMode="auto">
            <a:xfrm>
              <a:off x="1176" y="3510"/>
              <a:ext cx="3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3" name="Line 58"/>
            <p:cNvSpPr>
              <a:spLocks noChangeShapeType="1"/>
            </p:cNvSpPr>
            <p:nvPr/>
          </p:nvSpPr>
          <p:spPr bwMode="auto">
            <a:xfrm flipH="1">
              <a:off x="4710" y="3510"/>
              <a:ext cx="3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4" name="Rectangle 59"/>
            <p:cNvSpPr>
              <a:spLocks noChangeArrowheads="1"/>
            </p:cNvSpPr>
            <p:nvPr/>
          </p:nvSpPr>
          <p:spPr bwMode="auto">
            <a:xfrm>
              <a:off x="1110" y="3462"/>
              <a:ext cx="56"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0</a:t>
              </a:r>
              <a:endParaRPr kumimoji="0" lang="en-US" sz="1200" b="0" i="0" u="none" strike="noStrike" cap="none" normalizeH="0" baseline="0" smtClean="0">
                <a:ln>
                  <a:noFill/>
                </a:ln>
                <a:solidFill>
                  <a:schemeClr val="tx1"/>
                </a:solidFill>
                <a:effectLst/>
                <a:latin typeface="Arial" pitchFamily="34" charset="0"/>
              </a:endParaRPr>
            </a:p>
          </p:txBody>
        </p:sp>
        <p:sp>
          <p:nvSpPr>
            <p:cNvPr id="65" name="Line 60"/>
            <p:cNvSpPr>
              <a:spLocks noChangeShapeType="1"/>
            </p:cNvSpPr>
            <p:nvPr/>
          </p:nvSpPr>
          <p:spPr bwMode="auto">
            <a:xfrm>
              <a:off x="1176" y="3036"/>
              <a:ext cx="3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6" name="Line 61"/>
            <p:cNvSpPr>
              <a:spLocks noChangeShapeType="1"/>
            </p:cNvSpPr>
            <p:nvPr/>
          </p:nvSpPr>
          <p:spPr bwMode="auto">
            <a:xfrm flipH="1">
              <a:off x="4710" y="3036"/>
              <a:ext cx="3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7" name="Rectangle 62"/>
            <p:cNvSpPr>
              <a:spLocks noChangeArrowheads="1"/>
            </p:cNvSpPr>
            <p:nvPr/>
          </p:nvSpPr>
          <p:spPr bwMode="auto">
            <a:xfrm>
              <a:off x="1068" y="2988"/>
              <a:ext cx="111"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10</a:t>
              </a:r>
              <a:endParaRPr kumimoji="0" lang="en-US" sz="1200" b="0" i="0" u="none" strike="noStrike" cap="none" normalizeH="0" baseline="0" smtClean="0">
                <a:ln>
                  <a:noFill/>
                </a:ln>
                <a:solidFill>
                  <a:schemeClr val="tx1"/>
                </a:solidFill>
                <a:effectLst/>
                <a:latin typeface="Arial" pitchFamily="34" charset="0"/>
              </a:endParaRPr>
            </a:p>
          </p:txBody>
        </p:sp>
        <p:sp>
          <p:nvSpPr>
            <p:cNvPr id="68" name="Line 63"/>
            <p:cNvSpPr>
              <a:spLocks noChangeShapeType="1"/>
            </p:cNvSpPr>
            <p:nvPr/>
          </p:nvSpPr>
          <p:spPr bwMode="auto">
            <a:xfrm>
              <a:off x="1176" y="2568"/>
              <a:ext cx="3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69" name="Line 64"/>
            <p:cNvSpPr>
              <a:spLocks noChangeShapeType="1"/>
            </p:cNvSpPr>
            <p:nvPr/>
          </p:nvSpPr>
          <p:spPr bwMode="auto">
            <a:xfrm flipH="1">
              <a:off x="4710" y="2568"/>
              <a:ext cx="3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70" name="Rectangle 65"/>
            <p:cNvSpPr>
              <a:spLocks noChangeArrowheads="1"/>
            </p:cNvSpPr>
            <p:nvPr/>
          </p:nvSpPr>
          <p:spPr bwMode="auto">
            <a:xfrm>
              <a:off x="1068" y="2520"/>
              <a:ext cx="111"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20</a:t>
              </a:r>
              <a:endParaRPr kumimoji="0" lang="en-US" sz="1200" b="0" i="0" u="none" strike="noStrike" cap="none" normalizeH="0" baseline="0" smtClean="0">
                <a:ln>
                  <a:noFill/>
                </a:ln>
                <a:solidFill>
                  <a:schemeClr val="tx1"/>
                </a:solidFill>
                <a:effectLst/>
                <a:latin typeface="Arial" pitchFamily="34" charset="0"/>
              </a:endParaRPr>
            </a:p>
          </p:txBody>
        </p:sp>
        <p:sp>
          <p:nvSpPr>
            <p:cNvPr id="71" name="Line 66"/>
            <p:cNvSpPr>
              <a:spLocks noChangeShapeType="1"/>
            </p:cNvSpPr>
            <p:nvPr/>
          </p:nvSpPr>
          <p:spPr bwMode="auto">
            <a:xfrm>
              <a:off x="1176" y="2100"/>
              <a:ext cx="3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72" name="Line 67"/>
            <p:cNvSpPr>
              <a:spLocks noChangeShapeType="1"/>
            </p:cNvSpPr>
            <p:nvPr/>
          </p:nvSpPr>
          <p:spPr bwMode="auto">
            <a:xfrm flipH="1">
              <a:off x="4710" y="2100"/>
              <a:ext cx="3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73" name="Rectangle 68"/>
            <p:cNvSpPr>
              <a:spLocks noChangeArrowheads="1"/>
            </p:cNvSpPr>
            <p:nvPr/>
          </p:nvSpPr>
          <p:spPr bwMode="auto">
            <a:xfrm>
              <a:off x="1068" y="2052"/>
              <a:ext cx="111"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30</a:t>
              </a:r>
              <a:endParaRPr kumimoji="0" lang="en-US" sz="1200" b="0" i="0" u="none" strike="noStrike" cap="none" normalizeH="0" baseline="0" smtClean="0">
                <a:ln>
                  <a:noFill/>
                </a:ln>
                <a:solidFill>
                  <a:schemeClr val="tx1"/>
                </a:solidFill>
                <a:effectLst/>
                <a:latin typeface="Arial" pitchFamily="34" charset="0"/>
              </a:endParaRPr>
            </a:p>
          </p:txBody>
        </p:sp>
        <p:sp>
          <p:nvSpPr>
            <p:cNvPr id="74" name="Line 69"/>
            <p:cNvSpPr>
              <a:spLocks noChangeShapeType="1"/>
            </p:cNvSpPr>
            <p:nvPr/>
          </p:nvSpPr>
          <p:spPr bwMode="auto">
            <a:xfrm>
              <a:off x="1176" y="1626"/>
              <a:ext cx="3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75" name="Line 70"/>
            <p:cNvSpPr>
              <a:spLocks noChangeShapeType="1"/>
            </p:cNvSpPr>
            <p:nvPr/>
          </p:nvSpPr>
          <p:spPr bwMode="auto">
            <a:xfrm flipH="1">
              <a:off x="4710" y="1626"/>
              <a:ext cx="3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76" name="Rectangle 71"/>
            <p:cNvSpPr>
              <a:spLocks noChangeArrowheads="1"/>
            </p:cNvSpPr>
            <p:nvPr/>
          </p:nvSpPr>
          <p:spPr bwMode="auto">
            <a:xfrm>
              <a:off x="1068" y="1578"/>
              <a:ext cx="111"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40</a:t>
              </a:r>
              <a:endParaRPr kumimoji="0" lang="en-US" sz="1200" b="0" i="0" u="none" strike="noStrike" cap="none" normalizeH="0" baseline="0" smtClean="0">
                <a:ln>
                  <a:noFill/>
                </a:ln>
                <a:solidFill>
                  <a:schemeClr val="tx1"/>
                </a:solidFill>
                <a:effectLst/>
                <a:latin typeface="Arial" pitchFamily="34" charset="0"/>
              </a:endParaRPr>
            </a:p>
          </p:txBody>
        </p:sp>
        <p:sp>
          <p:nvSpPr>
            <p:cNvPr id="77" name="Line 72"/>
            <p:cNvSpPr>
              <a:spLocks noChangeShapeType="1"/>
            </p:cNvSpPr>
            <p:nvPr/>
          </p:nvSpPr>
          <p:spPr bwMode="auto">
            <a:xfrm>
              <a:off x="1176" y="1158"/>
              <a:ext cx="3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78" name="Line 73"/>
            <p:cNvSpPr>
              <a:spLocks noChangeShapeType="1"/>
            </p:cNvSpPr>
            <p:nvPr/>
          </p:nvSpPr>
          <p:spPr bwMode="auto">
            <a:xfrm flipH="1">
              <a:off x="4710" y="1158"/>
              <a:ext cx="3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79" name="Rectangle 74"/>
            <p:cNvSpPr>
              <a:spLocks noChangeArrowheads="1"/>
            </p:cNvSpPr>
            <p:nvPr/>
          </p:nvSpPr>
          <p:spPr bwMode="auto">
            <a:xfrm>
              <a:off x="1068" y="1110"/>
              <a:ext cx="111"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50</a:t>
              </a:r>
              <a:endParaRPr kumimoji="0" lang="en-US" sz="1200" b="0" i="0" u="none" strike="noStrike" cap="none" normalizeH="0" baseline="0" smtClean="0">
                <a:ln>
                  <a:noFill/>
                </a:ln>
                <a:solidFill>
                  <a:schemeClr val="tx1"/>
                </a:solidFill>
                <a:effectLst/>
                <a:latin typeface="Arial" pitchFamily="34" charset="0"/>
              </a:endParaRPr>
            </a:p>
          </p:txBody>
        </p:sp>
        <p:sp>
          <p:nvSpPr>
            <p:cNvPr id="80" name="Line 75"/>
            <p:cNvSpPr>
              <a:spLocks noChangeShapeType="1"/>
            </p:cNvSpPr>
            <p:nvPr/>
          </p:nvSpPr>
          <p:spPr bwMode="auto">
            <a:xfrm>
              <a:off x="1176" y="690"/>
              <a:ext cx="3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81" name="Line 76"/>
            <p:cNvSpPr>
              <a:spLocks noChangeShapeType="1"/>
            </p:cNvSpPr>
            <p:nvPr/>
          </p:nvSpPr>
          <p:spPr bwMode="auto">
            <a:xfrm flipH="1">
              <a:off x="4710" y="690"/>
              <a:ext cx="36"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82" name="Rectangle 77"/>
            <p:cNvSpPr>
              <a:spLocks noChangeArrowheads="1"/>
            </p:cNvSpPr>
            <p:nvPr/>
          </p:nvSpPr>
          <p:spPr bwMode="auto">
            <a:xfrm>
              <a:off x="1068" y="642"/>
              <a:ext cx="111"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60</a:t>
              </a:r>
              <a:endParaRPr kumimoji="0" lang="en-US" sz="1200" b="0" i="0" u="none" strike="noStrike" cap="none" normalizeH="0" baseline="0" smtClean="0">
                <a:ln>
                  <a:noFill/>
                </a:ln>
                <a:solidFill>
                  <a:schemeClr val="tx1"/>
                </a:solidFill>
                <a:effectLst/>
                <a:latin typeface="Arial" pitchFamily="34" charset="0"/>
              </a:endParaRPr>
            </a:p>
          </p:txBody>
        </p:sp>
        <p:sp>
          <p:nvSpPr>
            <p:cNvPr id="83" name="Line 78"/>
            <p:cNvSpPr>
              <a:spLocks noChangeShapeType="1"/>
            </p:cNvSpPr>
            <p:nvPr/>
          </p:nvSpPr>
          <p:spPr bwMode="auto">
            <a:xfrm>
              <a:off x="1176" y="690"/>
              <a:ext cx="357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84" name="Line 79"/>
            <p:cNvSpPr>
              <a:spLocks noChangeShapeType="1"/>
            </p:cNvSpPr>
            <p:nvPr/>
          </p:nvSpPr>
          <p:spPr bwMode="auto">
            <a:xfrm>
              <a:off x="1176" y="3510"/>
              <a:ext cx="3570" cy="1"/>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85" name="Line 80"/>
            <p:cNvSpPr>
              <a:spLocks noChangeShapeType="1"/>
            </p:cNvSpPr>
            <p:nvPr/>
          </p:nvSpPr>
          <p:spPr bwMode="auto">
            <a:xfrm flipV="1">
              <a:off x="4746" y="690"/>
              <a:ext cx="1" cy="28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86" name="Line 81"/>
            <p:cNvSpPr>
              <a:spLocks noChangeShapeType="1"/>
            </p:cNvSpPr>
            <p:nvPr/>
          </p:nvSpPr>
          <p:spPr bwMode="auto">
            <a:xfrm flipV="1">
              <a:off x="1176" y="690"/>
              <a:ext cx="1" cy="2820"/>
            </a:xfrm>
            <a:prstGeom prst="line">
              <a:avLst/>
            </a:prstGeom>
            <a:no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87" name="Freeform 82"/>
            <p:cNvSpPr>
              <a:spLocks/>
            </p:cNvSpPr>
            <p:nvPr/>
          </p:nvSpPr>
          <p:spPr bwMode="auto">
            <a:xfrm>
              <a:off x="1182" y="3252"/>
              <a:ext cx="1134" cy="252"/>
            </a:xfrm>
            <a:custGeom>
              <a:avLst/>
              <a:gdLst/>
              <a:ahLst/>
              <a:cxnLst>
                <a:cxn ang="0">
                  <a:pos x="18" y="234"/>
                </a:cxn>
                <a:cxn ang="0">
                  <a:pos x="42" y="180"/>
                </a:cxn>
                <a:cxn ang="0">
                  <a:pos x="72" y="210"/>
                </a:cxn>
                <a:cxn ang="0">
                  <a:pos x="96" y="114"/>
                </a:cxn>
                <a:cxn ang="0">
                  <a:pos x="126" y="126"/>
                </a:cxn>
                <a:cxn ang="0">
                  <a:pos x="150" y="216"/>
                </a:cxn>
                <a:cxn ang="0">
                  <a:pos x="180" y="240"/>
                </a:cxn>
                <a:cxn ang="0">
                  <a:pos x="204" y="234"/>
                </a:cxn>
                <a:cxn ang="0">
                  <a:pos x="234" y="222"/>
                </a:cxn>
                <a:cxn ang="0">
                  <a:pos x="258" y="246"/>
                </a:cxn>
                <a:cxn ang="0">
                  <a:pos x="288" y="222"/>
                </a:cxn>
                <a:cxn ang="0">
                  <a:pos x="312" y="246"/>
                </a:cxn>
                <a:cxn ang="0">
                  <a:pos x="342" y="204"/>
                </a:cxn>
                <a:cxn ang="0">
                  <a:pos x="366" y="222"/>
                </a:cxn>
                <a:cxn ang="0">
                  <a:pos x="390" y="180"/>
                </a:cxn>
                <a:cxn ang="0">
                  <a:pos x="420" y="252"/>
                </a:cxn>
                <a:cxn ang="0">
                  <a:pos x="444" y="228"/>
                </a:cxn>
                <a:cxn ang="0">
                  <a:pos x="474" y="54"/>
                </a:cxn>
                <a:cxn ang="0">
                  <a:pos x="498" y="246"/>
                </a:cxn>
                <a:cxn ang="0">
                  <a:pos x="528" y="156"/>
                </a:cxn>
                <a:cxn ang="0">
                  <a:pos x="552" y="18"/>
                </a:cxn>
                <a:cxn ang="0">
                  <a:pos x="582" y="240"/>
                </a:cxn>
                <a:cxn ang="0">
                  <a:pos x="606" y="162"/>
                </a:cxn>
                <a:cxn ang="0">
                  <a:pos x="636" y="222"/>
                </a:cxn>
                <a:cxn ang="0">
                  <a:pos x="660" y="192"/>
                </a:cxn>
                <a:cxn ang="0">
                  <a:pos x="690" y="156"/>
                </a:cxn>
                <a:cxn ang="0">
                  <a:pos x="714" y="150"/>
                </a:cxn>
                <a:cxn ang="0">
                  <a:pos x="738" y="192"/>
                </a:cxn>
                <a:cxn ang="0">
                  <a:pos x="768" y="186"/>
                </a:cxn>
                <a:cxn ang="0">
                  <a:pos x="792" y="96"/>
                </a:cxn>
                <a:cxn ang="0">
                  <a:pos x="822" y="234"/>
                </a:cxn>
                <a:cxn ang="0">
                  <a:pos x="846" y="186"/>
                </a:cxn>
                <a:cxn ang="0">
                  <a:pos x="876" y="210"/>
                </a:cxn>
                <a:cxn ang="0">
                  <a:pos x="900" y="228"/>
                </a:cxn>
                <a:cxn ang="0">
                  <a:pos x="930" y="210"/>
                </a:cxn>
                <a:cxn ang="0">
                  <a:pos x="954" y="114"/>
                </a:cxn>
                <a:cxn ang="0">
                  <a:pos x="984" y="234"/>
                </a:cxn>
                <a:cxn ang="0">
                  <a:pos x="1008" y="252"/>
                </a:cxn>
                <a:cxn ang="0">
                  <a:pos x="1038" y="210"/>
                </a:cxn>
                <a:cxn ang="0">
                  <a:pos x="1062" y="204"/>
                </a:cxn>
                <a:cxn ang="0">
                  <a:pos x="1086" y="246"/>
                </a:cxn>
                <a:cxn ang="0">
                  <a:pos x="1116" y="192"/>
                </a:cxn>
              </a:cxnLst>
              <a:rect l="0" t="0" r="r" b="b"/>
              <a:pathLst>
                <a:path w="1134" h="252">
                  <a:moveTo>
                    <a:pt x="0" y="240"/>
                  </a:moveTo>
                  <a:lnTo>
                    <a:pt x="6" y="246"/>
                  </a:lnTo>
                  <a:lnTo>
                    <a:pt x="18" y="234"/>
                  </a:lnTo>
                  <a:lnTo>
                    <a:pt x="24" y="234"/>
                  </a:lnTo>
                  <a:lnTo>
                    <a:pt x="36" y="210"/>
                  </a:lnTo>
                  <a:lnTo>
                    <a:pt x="42" y="180"/>
                  </a:lnTo>
                  <a:lnTo>
                    <a:pt x="54" y="192"/>
                  </a:lnTo>
                  <a:lnTo>
                    <a:pt x="60" y="222"/>
                  </a:lnTo>
                  <a:lnTo>
                    <a:pt x="72" y="210"/>
                  </a:lnTo>
                  <a:lnTo>
                    <a:pt x="78" y="240"/>
                  </a:lnTo>
                  <a:lnTo>
                    <a:pt x="90" y="204"/>
                  </a:lnTo>
                  <a:lnTo>
                    <a:pt x="96" y="114"/>
                  </a:lnTo>
                  <a:lnTo>
                    <a:pt x="108" y="246"/>
                  </a:lnTo>
                  <a:lnTo>
                    <a:pt x="114" y="228"/>
                  </a:lnTo>
                  <a:lnTo>
                    <a:pt x="126" y="126"/>
                  </a:lnTo>
                  <a:lnTo>
                    <a:pt x="132" y="222"/>
                  </a:lnTo>
                  <a:lnTo>
                    <a:pt x="144" y="246"/>
                  </a:lnTo>
                  <a:lnTo>
                    <a:pt x="150" y="216"/>
                  </a:lnTo>
                  <a:lnTo>
                    <a:pt x="162" y="246"/>
                  </a:lnTo>
                  <a:lnTo>
                    <a:pt x="168" y="222"/>
                  </a:lnTo>
                  <a:lnTo>
                    <a:pt x="180" y="240"/>
                  </a:lnTo>
                  <a:lnTo>
                    <a:pt x="186" y="252"/>
                  </a:lnTo>
                  <a:lnTo>
                    <a:pt x="198" y="204"/>
                  </a:lnTo>
                  <a:lnTo>
                    <a:pt x="204" y="234"/>
                  </a:lnTo>
                  <a:lnTo>
                    <a:pt x="216" y="222"/>
                  </a:lnTo>
                  <a:lnTo>
                    <a:pt x="222" y="246"/>
                  </a:lnTo>
                  <a:lnTo>
                    <a:pt x="234" y="222"/>
                  </a:lnTo>
                  <a:lnTo>
                    <a:pt x="240" y="240"/>
                  </a:lnTo>
                  <a:lnTo>
                    <a:pt x="252" y="240"/>
                  </a:lnTo>
                  <a:lnTo>
                    <a:pt x="258" y="246"/>
                  </a:lnTo>
                  <a:lnTo>
                    <a:pt x="270" y="42"/>
                  </a:lnTo>
                  <a:lnTo>
                    <a:pt x="276" y="114"/>
                  </a:lnTo>
                  <a:lnTo>
                    <a:pt x="288" y="222"/>
                  </a:lnTo>
                  <a:lnTo>
                    <a:pt x="294" y="198"/>
                  </a:lnTo>
                  <a:lnTo>
                    <a:pt x="306" y="54"/>
                  </a:lnTo>
                  <a:lnTo>
                    <a:pt x="312" y="246"/>
                  </a:lnTo>
                  <a:lnTo>
                    <a:pt x="324" y="126"/>
                  </a:lnTo>
                  <a:lnTo>
                    <a:pt x="330" y="198"/>
                  </a:lnTo>
                  <a:lnTo>
                    <a:pt x="342" y="204"/>
                  </a:lnTo>
                  <a:lnTo>
                    <a:pt x="348" y="246"/>
                  </a:lnTo>
                  <a:lnTo>
                    <a:pt x="354" y="0"/>
                  </a:lnTo>
                  <a:lnTo>
                    <a:pt x="366" y="222"/>
                  </a:lnTo>
                  <a:lnTo>
                    <a:pt x="372" y="234"/>
                  </a:lnTo>
                  <a:lnTo>
                    <a:pt x="384" y="210"/>
                  </a:lnTo>
                  <a:lnTo>
                    <a:pt x="390" y="180"/>
                  </a:lnTo>
                  <a:lnTo>
                    <a:pt x="402" y="252"/>
                  </a:lnTo>
                  <a:lnTo>
                    <a:pt x="408" y="252"/>
                  </a:lnTo>
                  <a:lnTo>
                    <a:pt x="420" y="252"/>
                  </a:lnTo>
                  <a:lnTo>
                    <a:pt x="426" y="210"/>
                  </a:lnTo>
                  <a:lnTo>
                    <a:pt x="438" y="234"/>
                  </a:lnTo>
                  <a:lnTo>
                    <a:pt x="444" y="228"/>
                  </a:lnTo>
                  <a:lnTo>
                    <a:pt x="456" y="180"/>
                  </a:lnTo>
                  <a:lnTo>
                    <a:pt x="462" y="198"/>
                  </a:lnTo>
                  <a:lnTo>
                    <a:pt x="474" y="54"/>
                  </a:lnTo>
                  <a:lnTo>
                    <a:pt x="480" y="0"/>
                  </a:lnTo>
                  <a:lnTo>
                    <a:pt x="492" y="252"/>
                  </a:lnTo>
                  <a:lnTo>
                    <a:pt x="498" y="246"/>
                  </a:lnTo>
                  <a:lnTo>
                    <a:pt x="510" y="240"/>
                  </a:lnTo>
                  <a:lnTo>
                    <a:pt x="516" y="252"/>
                  </a:lnTo>
                  <a:lnTo>
                    <a:pt x="528" y="156"/>
                  </a:lnTo>
                  <a:lnTo>
                    <a:pt x="534" y="144"/>
                  </a:lnTo>
                  <a:lnTo>
                    <a:pt x="546" y="228"/>
                  </a:lnTo>
                  <a:lnTo>
                    <a:pt x="552" y="18"/>
                  </a:lnTo>
                  <a:lnTo>
                    <a:pt x="564" y="156"/>
                  </a:lnTo>
                  <a:lnTo>
                    <a:pt x="570" y="120"/>
                  </a:lnTo>
                  <a:lnTo>
                    <a:pt x="582" y="240"/>
                  </a:lnTo>
                  <a:lnTo>
                    <a:pt x="588" y="132"/>
                  </a:lnTo>
                  <a:lnTo>
                    <a:pt x="600" y="240"/>
                  </a:lnTo>
                  <a:lnTo>
                    <a:pt x="606" y="162"/>
                  </a:lnTo>
                  <a:lnTo>
                    <a:pt x="618" y="234"/>
                  </a:lnTo>
                  <a:lnTo>
                    <a:pt x="624" y="222"/>
                  </a:lnTo>
                  <a:lnTo>
                    <a:pt x="636" y="222"/>
                  </a:lnTo>
                  <a:lnTo>
                    <a:pt x="642" y="204"/>
                  </a:lnTo>
                  <a:lnTo>
                    <a:pt x="654" y="138"/>
                  </a:lnTo>
                  <a:lnTo>
                    <a:pt x="660" y="192"/>
                  </a:lnTo>
                  <a:lnTo>
                    <a:pt x="672" y="222"/>
                  </a:lnTo>
                  <a:lnTo>
                    <a:pt x="678" y="162"/>
                  </a:lnTo>
                  <a:lnTo>
                    <a:pt x="690" y="156"/>
                  </a:lnTo>
                  <a:lnTo>
                    <a:pt x="696" y="222"/>
                  </a:lnTo>
                  <a:lnTo>
                    <a:pt x="708" y="198"/>
                  </a:lnTo>
                  <a:lnTo>
                    <a:pt x="714" y="150"/>
                  </a:lnTo>
                  <a:lnTo>
                    <a:pt x="720" y="222"/>
                  </a:lnTo>
                  <a:lnTo>
                    <a:pt x="732" y="210"/>
                  </a:lnTo>
                  <a:lnTo>
                    <a:pt x="738" y="192"/>
                  </a:lnTo>
                  <a:lnTo>
                    <a:pt x="750" y="252"/>
                  </a:lnTo>
                  <a:lnTo>
                    <a:pt x="756" y="216"/>
                  </a:lnTo>
                  <a:lnTo>
                    <a:pt x="768" y="186"/>
                  </a:lnTo>
                  <a:lnTo>
                    <a:pt x="774" y="246"/>
                  </a:lnTo>
                  <a:lnTo>
                    <a:pt x="786" y="198"/>
                  </a:lnTo>
                  <a:lnTo>
                    <a:pt x="792" y="96"/>
                  </a:lnTo>
                  <a:lnTo>
                    <a:pt x="804" y="252"/>
                  </a:lnTo>
                  <a:lnTo>
                    <a:pt x="810" y="222"/>
                  </a:lnTo>
                  <a:lnTo>
                    <a:pt x="822" y="234"/>
                  </a:lnTo>
                  <a:lnTo>
                    <a:pt x="828" y="222"/>
                  </a:lnTo>
                  <a:lnTo>
                    <a:pt x="840" y="252"/>
                  </a:lnTo>
                  <a:lnTo>
                    <a:pt x="846" y="186"/>
                  </a:lnTo>
                  <a:lnTo>
                    <a:pt x="858" y="234"/>
                  </a:lnTo>
                  <a:lnTo>
                    <a:pt x="864" y="162"/>
                  </a:lnTo>
                  <a:lnTo>
                    <a:pt x="876" y="210"/>
                  </a:lnTo>
                  <a:lnTo>
                    <a:pt x="882" y="162"/>
                  </a:lnTo>
                  <a:lnTo>
                    <a:pt x="894" y="204"/>
                  </a:lnTo>
                  <a:lnTo>
                    <a:pt x="900" y="228"/>
                  </a:lnTo>
                  <a:lnTo>
                    <a:pt x="912" y="108"/>
                  </a:lnTo>
                  <a:lnTo>
                    <a:pt x="918" y="186"/>
                  </a:lnTo>
                  <a:lnTo>
                    <a:pt x="930" y="210"/>
                  </a:lnTo>
                  <a:lnTo>
                    <a:pt x="936" y="156"/>
                  </a:lnTo>
                  <a:lnTo>
                    <a:pt x="948" y="216"/>
                  </a:lnTo>
                  <a:lnTo>
                    <a:pt x="954" y="114"/>
                  </a:lnTo>
                  <a:lnTo>
                    <a:pt x="966" y="252"/>
                  </a:lnTo>
                  <a:lnTo>
                    <a:pt x="972" y="240"/>
                  </a:lnTo>
                  <a:lnTo>
                    <a:pt x="984" y="234"/>
                  </a:lnTo>
                  <a:lnTo>
                    <a:pt x="990" y="234"/>
                  </a:lnTo>
                  <a:lnTo>
                    <a:pt x="1002" y="246"/>
                  </a:lnTo>
                  <a:lnTo>
                    <a:pt x="1008" y="252"/>
                  </a:lnTo>
                  <a:lnTo>
                    <a:pt x="1020" y="216"/>
                  </a:lnTo>
                  <a:lnTo>
                    <a:pt x="1026" y="246"/>
                  </a:lnTo>
                  <a:lnTo>
                    <a:pt x="1038" y="210"/>
                  </a:lnTo>
                  <a:lnTo>
                    <a:pt x="1044" y="216"/>
                  </a:lnTo>
                  <a:lnTo>
                    <a:pt x="1056" y="252"/>
                  </a:lnTo>
                  <a:lnTo>
                    <a:pt x="1062" y="204"/>
                  </a:lnTo>
                  <a:lnTo>
                    <a:pt x="1068" y="246"/>
                  </a:lnTo>
                  <a:lnTo>
                    <a:pt x="1080" y="252"/>
                  </a:lnTo>
                  <a:lnTo>
                    <a:pt x="1086" y="246"/>
                  </a:lnTo>
                  <a:lnTo>
                    <a:pt x="1098" y="246"/>
                  </a:lnTo>
                  <a:lnTo>
                    <a:pt x="1104" y="234"/>
                  </a:lnTo>
                  <a:lnTo>
                    <a:pt x="1116" y="192"/>
                  </a:lnTo>
                  <a:lnTo>
                    <a:pt x="1122" y="186"/>
                  </a:lnTo>
                  <a:lnTo>
                    <a:pt x="1134" y="21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88" name="Freeform 83"/>
            <p:cNvSpPr>
              <a:spLocks/>
            </p:cNvSpPr>
            <p:nvPr/>
          </p:nvSpPr>
          <p:spPr bwMode="auto">
            <a:xfrm>
              <a:off x="2316" y="1926"/>
              <a:ext cx="1134" cy="1578"/>
            </a:xfrm>
            <a:custGeom>
              <a:avLst/>
              <a:gdLst/>
              <a:ahLst/>
              <a:cxnLst>
                <a:cxn ang="0">
                  <a:pos x="18" y="1542"/>
                </a:cxn>
                <a:cxn ang="0">
                  <a:pos x="42" y="1566"/>
                </a:cxn>
                <a:cxn ang="0">
                  <a:pos x="72" y="1536"/>
                </a:cxn>
                <a:cxn ang="0">
                  <a:pos x="96" y="1560"/>
                </a:cxn>
                <a:cxn ang="0">
                  <a:pos x="126" y="1578"/>
                </a:cxn>
                <a:cxn ang="0">
                  <a:pos x="150" y="1524"/>
                </a:cxn>
                <a:cxn ang="0">
                  <a:pos x="180" y="1578"/>
                </a:cxn>
                <a:cxn ang="0">
                  <a:pos x="204" y="1560"/>
                </a:cxn>
                <a:cxn ang="0">
                  <a:pos x="234" y="1578"/>
                </a:cxn>
                <a:cxn ang="0">
                  <a:pos x="258" y="1560"/>
                </a:cxn>
                <a:cxn ang="0">
                  <a:pos x="288" y="1572"/>
                </a:cxn>
                <a:cxn ang="0">
                  <a:pos x="312" y="1524"/>
                </a:cxn>
                <a:cxn ang="0">
                  <a:pos x="336" y="1578"/>
                </a:cxn>
                <a:cxn ang="0">
                  <a:pos x="366" y="1512"/>
                </a:cxn>
                <a:cxn ang="0">
                  <a:pos x="390" y="1566"/>
                </a:cxn>
                <a:cxn ang="0">
                  <a:pos x="420" y="1566"/>
                </a:cxn>
                <a:cxn ang="0">
                  <a:pos x="444" y="1530"/>
                </a:cxn>
                <a:cxn ang="0">
                  <a:pos x="474" y="1566"/>
                </a:cxn>
                <a:cxn ang="0">
                  <a:pos x="498" y="1578"/>
                </a:cxn>
                <a:cxn ang="0">
                  <a:pos x="528" y="1554"/>
                </a:cxn>
                <a:cxn ang="0">
                  <a:pos x="552" y="1410"/>
                </a:cxn>
                <a:cxn ang="0">
                  <a:pos x="582" y="1554"/>
                </a:cxn>
                <a:cxn ang="0">
                  <a:pos x="606" y="1566"/>
                </a:cxn>
                <a:cxn ang="0">
                  <a:pos x="636" y="1452"/>
                </a:cxn>
                <a:cxn ang="0">
                  <a:pos x="660" y="1038"/>
                </a:cxn>
                <a:cxn ang="0">
                  <a:pos x="684" y="690"/>
                </a:cxn>
                <a:cxn ang="0">
                  <a:pos x="714" y="1464"/>
                </a:cxn>
                <a:cxn ang="0">
                  <a:pos x="738" y="1098"/>
                </a:cxn>
                <a:cxn ang="0">
                  <a:pos x="768" y="1524"/>
                </a:cxn>
                <a:cxn ang="0">
                  <a:pos x="792" y="918"/>
                </a:cxn>
                <a:cxn ang="0">
                  <a:pos x="822" y="1158"/>
                </a:cxn>
                <a:cxn ang="0">
                  <a:pos x="846" y="1398"/>
                </a:cxn>
                <a:cxn ang="0">
                  <a:pos x="876" y="1566"/>
                </a:cxn>
                <a:cxn ang="0">
                  <a:pos x="900" y="1578"/>
                </a:cxn>
                <a:cxn ang="0">
                  <a:pos x="930" y="906"/>
                </a:cxn>
                <a:cxn ang="0">
                  <a:pos x="954" y="1434"/>
                </a:cxn>
                <a:cxn ang="0">
                  <a:pos x="984" y="666"/>
                </a:cxn>
                <a:cxn ang="0">
                  <a:pos x="1008" y="732"/>
                </a:cxn>
                <a:cxn ang="0">
                  <a:pos x="1032" y="258"/>
                </a:cxn>
                <a:cxn ang="0">
                  <a:pos x="1062" y="1218"/>
                </a:cxn>
                <a:cxn ang="0">
                  <a:pos x="1086" y="834"/>
                </a:cxn>
                <a:cxn ang="0">
                  <a:pos x="1116" y="1404"/>
                </a:cxn>
              </a:cxnLst>
              <a:rect l="0" t="0" r="r" b="b"/>
              <a:pathLst>
                <a:path w="1134" h="1578">
                  <a:moveTo>
                    <a:pt x="0" y="1542"/>
                  </a:moveTo>
                  <a:lnTo>
                    <a:pt x="6" y="1554"/>
                  </a:lnTo>
                  <a:lnTo>
                    <a:pt x="18" y="1542"/>
                  </a:lnTo>
                  <a:lnTo>
                    <a:pt x="24" y="1566"/>
                  </a:lnTo>
                  <a:lnTo>
                    <a:pt x="36" y="1410"/>
                  </a:lnTo>
                  <a:lnTo>
                    <a:pt x="42" y="1566"/>
                  </a:lnTo>
                  <a:lnTo>
                    <a:pt x="54" y="1566"/>
                  </a:lnTo>
                  <a:lnTo>
                    <a:pt x="60" y="1578"/>
                  </a:lnTo>
                  <a:lnTo>
                    <a:pt x="72" y="1536"/>
                  </a:lnTo>
                  <a:lnTo>
                    <a:pt x="78" y="1446"/>
                  </a:lnTo>
                  <a:lnTo>
                    <a:pt x="90" y="1536"/>
                  </a:lnTo>
                  <a:lnTo>
                    <a:pt x="96" y="1560"/>
                  </a:lnTo>
                  <a:lnTo>
                    <a:pt x="108" y="1566"/>
                  </a:lnTo>
                  <a:lnTo>
                    <a:pt x="114" y="1470"/>
                  </a:lnTo>
                  <a:lnTo>
                    <a:pt x="126" y="1578"/>
                  </a:lnTo>
                  <a:lnTo>
                    <a:pt x="132" y="1554"/>
                  </a:lnTo>
                  <a:lnTo>
                    <a:pt x="144" y="1578"/>
                  </a:lnTo>
                  <a:lnTo>
                    <a:pt x="150" y="1524"/>
                  </a:lnTo>
                  <a:lnTo>
                    <a:pt x="162" y="1566"/>
                  </a:lnTo>
                  <a:lnTo>
                    <a:pt x="168" y="1536"/>
                  </a:lnTo>
                  <a:lnTo>
                    <a:pt x="180" y="1578"/>
                  </a:lnTo>
                  <a:lnTo>
                    <a:pt x="186" y="1452"/>
                  </a:lnTo>
                  <a:lnTo>
                    <a:pt x="198" y="1518"/>
                  </a:lnTo>
                  <a:lnTo>
                    <a:pt x="204" y="1560"/>
                  </a:lnTo>
                  <a:lnTo>
                    <a:pt x="216" y="1560"/>
                  </a:lnTo>
                  <a:lnTo>
                    <a:pt x="222" y="1566"/>
                  </a:lnTo>
                  <a:lnTo>
                    <a:pt x="234" y="1578"/>
                  </a:lnTo>
                  <a:lnTo>
                    <a:pt x="240" y="1560"/>
                  </a:lnTo>
                  <a:lnTo>
                    <a:pt x="252" y="1566"/>
                  </a:lnTo>
                  <a:lnTo>
                    <a:pt x="258" y="1560"/>
                  </a:lnTo>
                  <a:lnTo>
                    <a:pt x="270" y="1500"/>
                  </a:lnTo>
                  <a:lnTo>
                    <a:pt x="276" y="1518"/>
                  </a:lnTo>
                  <a:lnTo>
                    <a:pt x="288" y="1572"/>
                  </a:lnTo>
                  <a:lnTo>
                    <a:pt x="294" y="1536"/>
                  </a:lnTo>
                  <a:lnTo>
                    <a:pt x="300" y="1560"/>
                  </a:lnTo>
                  <a:lnTo>
                    <a:pt x="312" y="1524"/>
                  </a:lnTo>
                  <a:lnTo>
                    <a:pt x="318" y="1578"/>
                  </a:lnTo>
                  <a:lnTo>
                    <a:pt x="330" y="1554"/>
                  </a:lnTo>
                  <a:lnTo>
                    <a:pt x="336" y="1578"/>
                  </a:lnTo>
                  <a:lnTo>
                    <a:pt x="348" y="1548"/>
                  </a:lnTo>
                  <a:lnTo>
                    <a:pt x="354" y="1572"/>
                  </a:lnTo>
                  <a:lnTo>
                    <a:pt x="366" y="1512"/>
                  </a:lnTo>
                  <a:lnTo>
                    <a:pt x="372" y="1512"/>
                  </a:lnTo>
                  <a:lnTo>
                    <a:pt x="384" y="1578"/>
                  </a:lnTo>
                  <a:lnTo>
                    <a:pt x="390" y="1566"/>
                  </a:lnTo>
                  <a:lnTo>
                    <a:pt x="402" y="1578"/>
                  </a:lnTo>
                  <a:lnTo>
                    <a:pt x="408" y="1542"/>
                  </a:lnTo>
                  <a:lnTo>
                    <a:pt x="420" y="1566"/>
                  </a:lnTo>
                  <a:lnTo>
                    <a:pt x="426" y="1560"/>
                  </a:lnTo>
                  <a:lnTo>
                    <a:pt x="438" y="1416"/>
                  </a:lnTo>
                  <a:lnTo>
                    <a:pt x="444" y="1530"/>
                  </a:lnTo>
                  <a:lnTo>
                    <a:pt x="456" y="1464"/>
                  </a:lnTo>
                  <a:lnTo>
                    <a:pt x="462" y="1446"/>
                  </a:lnTo>
                  <a:lnTo>
                    <a:pt x="474" y="1566"/>
                  </a:lnTo>
                  <a:lnTo>
                    <a:pt x="480" y="1560"/>
                  </a:lnTo>
                  <a:lnTo>
                    <a:pt x="492" y="1554"/>
                  </a:lnTo>
                  <a:lnTo>
                    <a:pt x="498" y="1578"/>
                  </a:lnTo>
                  <a:lnTo>
                    <a:pt x="510" y="1524"/>
                  </a:lnTo>
                  <a:lnTo>
                    <a:pt x="516" y="1500"/>
                  </a:lnTo>
                  <a:lnTo>
                    <a:pt x="528" y="1554"/>
                  </a:lnTo>
                  <a:lnTo>
                    <a:pt x="534" y="1542"/>
                  </a:lnTo>
                  <a:lnTo>
                    <a:pt x="546" y="1536"/>
                  </a:lnTo>
                  <a:lnTo>
                    <a:pt x="552" y="1410"/>
                  </a:lnTo>
                  <a:lnTo>
                    <a:pt x="564" y="1530"/>
                  </a:lnTo>
                  <a:lnTo>
                    <a:pt x="570" y="1578"/>
                  </a:lnTo>
                  <a:lnTo>
                    <a:pt x="582" y="1554"/>
                  </a:lnTo>
                  <a:lnTo>
                    <a:pt x="588" y="1566"/>
                  </a:lnTo>
                  <a:lnTo>
                    <a:pt x="600" y="1560"/>
                  </a:lnTo>
                  <a:lnTo>
                    <a:pt x="606" y="1566"/>
                  </a:lnTo>
                  <a:lnTo>
                    <a:pt x="618" y="1494"/>
                  </a:lnTo>
                  <a:lnTo>
                    <a:pt x="624" y="1542"/>
                  </a:lnTo>
                  <a:lnTo>
                    <a:pt x="636" y="1452"/>
                  </a:lnTo>
                  <a:lnTo>
                    <a:pt x="642" y="1578"/>
                  </a:lnTo>
                  <a:lnTo>
                    <a:pt x="648" y="1572"/>
                  </a:lnTo>
                  <a:lnTo>
                    <a:pt x="660" y="1038"/>
                  </a:lnTo>
                  <a:lnTo>
                    <a:pt x="666" y="1530"/>
                  </a:lnTo>
                  <a:lnTo>
                    <a:pt x="678" y="1446"/>
                  </a:lnTo>
                  <a:lnTo>
                    <a:pt x="684" y="690"/>
                  </a:lnTo>
                  <a:lnTo>
                    <a:pt x="696" y="1422"/>
                  </a:lnTo>
                  <a:lnTo>
                    <a:pt x="702" y="1500"/>
                  </a:lnTo>
                  <a:lnTo>
                    <a:pt x="714" y="1464"/>
                  </a:lnTo>
                  <a:lnTo>
                    <a:pt x="720" y="1578"/>
                  </a:lnTo>
                  <a:lnTo>
                    <a:pt x="732" y="1326"/>
                  </a:lnTo>
                  <a:lnTo>
                    <a:pt x="738" y="1098"/>
                  </a:lnTo>
                  <a:lnTo>
                    <a:pt x="750" y="1116"/>
                  </a:lnTo>
                  <a:lnTo>
                    <a:pt x="756" y="1572"/>
                  </a:lnTo>
                  <a:lnTo>
                    <a:pt x="768" y="1524"/>
                  </a:lnTo>
                  <a:lnTo>
                    <a:pt x="774" y="786"/>
                  </a:lnTo>
                  <a:lnTo>
                    <a:pt x="786" y="912"/>
                  </a:lnTo>
                  <a:lnTo>
                    <a:pt x="792" y="918"/>
                  </a:lnTo>
                  <a:lnTo>
                    <a:pt x="804" y="756"/>
                  </a:lnTo>
                  <a:lnTo>
                    <a:pt x="810" y="1062"/>
                  </a:lnTo>
                  <a:lnTo>
                    <a:pt x="822" y="1158"/>
                  </a:lnTo>
                  <a:lnTo>
                    <a:pt x="828" y="1356"/>
                  </a:lnTo>
                  <a:lnTo>
                    <a:pt x="840" y="1530"/>
                  </a:lnTo>
                  <a:lnTo>
                    <a:pt x="846" y="1398"/>
                  </a:lnTo>
                  <a:lnTo>
                    <a:pt x="858" y="624"/>
                  </a:lnTo>
                  <a:lnTo>
                    <a:pt x="864" y="1224"/>
                  </a:lnTo>
                  <a:lnTo>
                    <a:pt x="876" y="1566"/>
                  </a:lnTo>
                  <a:lnTo>
                    <a:pt x="882" y="1254"/>
                  </a:lnTo>
                  <a:lnTo>
                    <a:pt x="894" y="1146"/>
                  </a:lnTo>
                  <a:lnTo>
                    <a:pt x="900" y="1578"/>
                  </a:lnTo>
                  <a:lnTo>
                    <a:pt x="912" y="1458"/>
                  </a:lnTo>
                  <a:lnTo>
                    <a:pt x="918" y="1572"/>
                  </a:lnTo>
                  <a:lnTo>
                    <a:pt x="930" y="906"/>
                  </a:lnTo>
                  <a:lnTo>
                    <a:pt x="936" y="1218"/>
                  </a:lnTo>
                  <a:lnTo>
                    <a:pt x="948" y="0"/>
                  </a:lnTo>
                  <a:lnTo>
                    <a:pt x="954" y="1434"/>
                  </a:lnTo>
                  <a:lnTo>
                    <a:pt x="966" y="1506"/>
                  </a:lnTo>
                  <a:lnTo>
                    <a:pt x="972" y="1266"/>
                  </a:lnTo>
                  <a:lnTo>
                    <a:pt x="984" y="666"/>
                  </a:lnTo>
                  <a:lnTo>
                    <a:pt x="990" y="1464"/>
                  </a:lnTo>
                  <a:lnTo>
                    <a:pt x="1002" y="1200"/>
                  </a:lnTo>
                  <a:lnTo>
                    <a:pt x="1008" y="732"/>
                  </a:lnTo>
                  <a:lnTo>
                    <a:pt x="1014" y="936"/>
                  </a:lnTo>
                  <a:lnTo>
                    <a:pt x="1026" y="1434"/>
                  </a:lnTo>
                  <a:lnTo>
                    <a:pt x="1032" y="258"/>
                  </a:lnTo>
                  <a:lnTo>
                    <a:pt x="1044" y="552"/>
                  </a:lnTo>
                  <a:lnTo>
                    <a:pt x="1050" y="1482"/>
                  </a:lnTo>
                  <a:lnTo>
                    <a:pt x="1062" y="1218"/>
                  </a:lnTo>
                  <a:lnTo>
                    <a:pt x="1068" y="1536"/>
                  </a:lnTo>
                  <a:lnTo>
                    <a:pt x="1080" y="1530"/>
                  </a:lnTo>
                  <a:lnTo>
                    <a:pt x="1086" y="834"/>
                  </a:lnTo>
                  <a:lnTo>
                    <a:pt x="1098" y="1518"/>
                  </a:lnTo>
                  <a:lnTo>
                    <a:pt x="1104" y="900"/>
                  </a:lnTo>
                  <a:lnTo>
                    <a:pt x="1116" y="1404"/>
                  </a:lnTo>
                  <a:lnTo>
                    <a:pt x="1122" y="1560"/>
                  </a:lnTo>
                  <a:lnTo>
                    <a:pt x="1134" y="1176"/>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89" name="Freeform 84"/>
            <p:cNvSpPr>
              <a:spLocks/>
            </p:cNvSpPr>
            <p:nvPr/>
          </p:nvSpPr>
          <p:spPr bwMode="auto">
            <a:xfrm>
              <a:off x="3450" y="858"/>
              <a:ext cx="1134" cy="2640"/>
            </a:xfrm>
            <a:custGeom>
              <a:avLst/>
              <a:gdLst/>
              <a:ahLst/>
              <a:cxnLst>
                <a:cxn ang="0">
                  <a:pos x="18" y="2214"/>
                </a:cxn>
                <a:cxn ang="0">
                  <a:pos x="42" y="2196"/>
                </a:cxn>
                <a:cxn ang="0">
                  <a:pos x="72" y="1770"/>
                </a:cxn>
                <a:cxn ang="0">
                  <a:pos x="96" y="0"/>
                </a:cxn>
                <a:cxn ang="0">
                  <a:pos x="126" y="1230"/>
                </a:cxn>
                <a:cxn ang="0">
                  <a:pos x="150" y="2292"/>
                </a:cxn>
                <a:cxn ang="0">
                  <a:pos x="180" y="2634"/>
                </a:cxn>
                <a:cxn ang="0">
                  <a:pos x="204" y="1902"/>
                </a:cxn>
                <a:cxn ang="0">
                  <a:pos x="228" y="1338"/>
                </a:cxn>
                <a:cxn ang="0">
                  <a:pos x="258" y="2556"/>
                </a:cxn>
                <a:cxn ang="0">
                  <a:pos x="282" y="1896"/>
                </a:cxn>
                <a:cxn ang="0">
                  <a:pos x="312" y="2538"/>
                </a:cxn>
                <a:cxn ang="0">
                  <a:pos x="336" y="1326"/>
                </a:cxn>
                <a:cxn ang="0">
                  <a:pos x="366" y="2586"/>
                </a:cxn>
                <a:cxn ang="0">
                  <a:pos x="390" y="2472"/>
                </a:cxn>
                <a:cxn ang="0">
                  <a:pos x="420" y="2262"/>
                </a:cxn>
                <a:cxn ang="0">
                  <a:pos x="444" y="2514"/>
                </a:cxn>
                <a:cxn ang="0">
                  <a:pos x="474" y="2562"/>
                </a:cxn>
                <a:cxn ang="0">
                  <a:pos x="498" y="2340"/>
                </a:cxn>
                <a:cxn ang="0">
                  <a:pos x="528" y="2208"/>
                </a:cxn>
                <a:cxn ang="0">
                  <a:pos x="552" y="2370"/>
                </a:cxn>
                <a:cxn ang="0">
                  <a:pos x="582" y="2346"/>
                </a:cxn>
                <a:cxn ang="0">
                  <a:pos x="606" y="1692"/>
                </a:cxn>
                <a:cxn ang="0">
                  <a:pos x="630" y="2250"/>
                </a:cxn>
                <a:cxn ang="0">
                  <a:pos x="660" y="2058"/>
                </a:cxn>
                <a:cxn ang="0">
                  <a:pos x="684" y="2430"/>
                </a:cxn>
                <a:cxn ang="0">
                  <a:pos x="714" y="2178"/>
                </a:cxn>
                <a:cxn ang="0">
                  <a:pos x="738" y="2070"/>
                </a:cxn>
                <a:cxn ang="0">
                  <a:pos x="768" y="1392"/>
                </a:cxn>
                <a:cxn ang="0">
                  <a:pos x="792" y="888"/>
                </a:cxn>
                <a:cxn ang="0">
                  <a:pos x="822" y="2616"/>
                </a:cxn>
                <a:cxn ang="0">
                  <a:pos x="846" y="2190"/>
                </a:cxn>
                <a:cxn ang="0">
                  <a:pos x="876" y="2370"/>
                </a:cxn>
                <a:cxn ang="0">
                  <a:pos x="900" y="2466"/>
                </a:cxn>
                <a:cxn ang="0">
                  <a:pos x="930" y="2478"/>
                </a:cxn>
                <a:cxn ang="0">
                  <a:pos x="954" y="2532"/>
                </a:cxn>
                <a:cxn ang="0">
                  <a:pos x="978" y="1536"/>
                </a:cxn>
                <a:cxn ang="0">
                  <a:pos x="1008" y="2634"/>
                </a:cxn>
                <a:cxn ang="0">
                  <a:pos x="1032" y="2526"/>
                </a:cxn>
                <a:cxn ang="0">
                  <a:pos x="1062" y="1944"/>
                </a:cxn>
                <a:cxn ang="0">
                  <a:pos x="1086" y="2484"/>
                </a:cxn>
                <a:cxn ang="0">
                  <a:pos x="1116" y="2352"/>
                </a:cxn>
              </a:cxnLst>
              <a:rect l="0" t="0" r="r" b="b"/>
              <a:pathLst>
                <a:path w="1134" h="2640">
                  <a:moveTo>
                    <a:pt x="0" y="2244"/>
                  </a:moveTo>
                  <a:lnTo>
                    <a:pt x="6" y="1824"/>
                  </a:lnTo>
                  <a:lnTo>
                    <a:pt x="18" y="2214"/>
                  </a:lnTo>
                  <a:lnTo>
                    <a:pt x="24" y="2460"/>
                  </a:lnTo>
                  <a:lnTo>
                    <a:pt x="36" y="2304"/>
                  </a:lnTo>
                  <a:lnTo>
                    <a:pt x="42" y="2196"/>
                  </a:lnTo>
                  <a:lnTo>
                    <a:pt x="54" y="2376"/>
                  </a:lnTo>
                  <a:lnTo>
                    <a:pt x="60" y="2310"/>
                  </a:lnTo>
                  <a:lnTo>
                    <a:pt x="72" y="1770"/>
                  </a:lnTo>
                  <a:lnTo>
                    <a:pt x="78" y="2448"/>
                  </a:lnTo>
                  <a:lnTo>
                    <a:pt x="90" y="2496"/>
                  </a:lnTo>
                  <a:lnTo>
                    <a:pt x="96" y="0"/>
                  </a:lnTo>
                  <a:lnTo>
                    <a:pt x="108" y="2604"/>
                  </a:lnTo>
                  <a:lnTo>
                    <a:pt x="114" y="2454"/>
                  </a:lnTo>
                  <a:lnTo>
                    <a:pt x="126" y="1230"/>
                  </a:lnTo>
                  <a:lnTo>
                    <a:pt x="132" y="2274"/>
                  </a:lnTo>
                  <a:lnTo>
                    <a:pt x="144" y="1794"/>
                  </a:lnTo>
                  <a:lnTo>
                    <a:pt x="150" y="2292"/>
                  </a:lnTo>
                  <a:lnTo>
                    <a:pt x="162" y="2556"/>
                  </a:lnTo>
                  <a:lnTo>
                    <a:pt x="168" y="2574"/>
                  </a:lnTo>
                  <a:lnTo>
                    <a:pt x="180" y="2634"/>
                  </a:lnTo>
                  <a:lnTo>
                    <a:pt x="186" y="2550"/>
                  </a:lnTo>
                  <a:lnTo>
                    <a:pt x="198" y="2022"/>
                  </a:lnTo>
                  <a:lnTo>
                    <a:pt x="204" y="1902"/>
                  </a:lnTo>
                  <a:lnTo>
                    <a:pt x="216" y="2616"/>
                  </a:lnTo>
                  <a:lnTo>
                    <a:pt x="222" y="2208"/>
                  </a:lnTo>
                  <a:lnTo>
                    <a:pt x="228" y="1338"/>
                  </a:lnTo>
                  <a:lnTo>
                    <a:pt x="240" y="1170"/>
                  </a:lnTo>
                  <a:lnTo>
                    <a:pt x="246" y="240"/>
                  </a:lnTo>
                  <a:lnTo>
                    <a:pt x="258" y="2556"/>
                  </a:lnTo>
                  <a:lnTo>
                    <a:pt x="264" y="2610"/>
                  </a:lnTo>
                  <a:lnTo>
                    <a:pt x="276" y="2508"/>
                  </a:lnTo>
                  <a:lnTo>
                    <a:pt x="282" y="1896"/>
                  </a:lnTo>
                  <a:lnTo>
                    <a:pt x="294" y="1962"/>
                  </a:lnTo>
                  <a:lnTo>
                    <a:pt x="300" y="2598"/>
                  </a:lnTo>
                  <a:lnTo>
                    <a:pt x="312" y="2538"/>
                  </a:lnTo>
                  <a:lnTo>
                    <a:pt x="318" y="1848"/>
                  </a:lnTo>
                  <a:lnTo>
                    <a:pt x="330" y="2328"/>
                  </a:lnTo>
                  <a:lnTo>
                    <a:pt x="336" y="1326"/>
                  </a:lnTo>
                  <a:lnTo>
                    <a:pt x="348" y="1704"/>
                  </a:lnTo>
                  <a:lnTo>
                    <a:pt x="354" y="852"/>
                  </a:lnTo>
                  <a:lnTo>
                    <a:pt x="366" y="2586"/>
                  </a:lnTo>
                  <a:lnTo>
                    <a:pt x="372" y="2418"/>
                  </a:lnTo>
                  <a:lnTo>
                    <a:pt x="384" y="2136"/>
                  </a:lnTo>
                  <a:lnTo>
                    <a:pt x="390" y="2472"/>
                  </a:lnTo>
                  <a:lnTo>
                    <a:pt x="402" y="1926"/>
                  </a:lnTo>
                  <a:lnTo>
                    <a:pt x="408" y="1956"/>
                  </a:lnTo>
                  <a:lnTo>
                    <a:pt x="420" y="2262"/>
                  </a:lnTo>
                  <a:lnTo>
                    <a:pt x="426" y="2130"/>
                  </a:lnTo>
                  <a:lnTo>
                    <a:pt x="438" y="2022"/>
                  </a:lnTo>
                  <a:lnTo>
                    <a:pt x="444" y="2514"/>
                  </a:lnTo>
                  <a:lnTo>
                    <a:pt x="456" y="2232"/>
                  </a:lnTo>
                  <a:lnTo>
                    <a:pt x="462" y="2622"/>
                  </a:lnTo>
                  <a:lnTo>
                    <a:pt x="474" y="2562"/>
                  </a:lnTo>
                  <a:lnTo>
                    <a:pt x="480" y="2598"/>
                  </a:lnTo>
                  <a:lnTo>
                    <a:pt x="492" y="2004"/>
                  </a:lnTo>
                  <a:lnTo>
                    <a:pt x="498" y="2340"/>
                  </a:lnTo>
                  <a:lnTo>
                    <a:pt x="510" y="2136"/>
                  </a:lnTo>
                  <a:lnTo>
                    <a:pt x="516" y="2448"/>
                  </a:lnTo>
                  <a:lnTo>
                    <a:pt x="528" y="2208"/>
                  </a:lnTo>
                  <a:lnTo>
                    <a:pt x="534" y="1566"/>
                  </a:lnTo>
                  <a:lnTo>
                    <a:pt x="546" y="2286"/>
                  </a:lnTo>
                  <a:lnTo>
                    <a:pt x="552" y="2370"/>
                  </a:lnTo>
                  <a:lnTo>
                    <a:pt x="564" y="2082"/>
                  </a:lnTo>
                  <a:lnTo>
                    <a:pt x="570" y="2430"/>
                  </a:lnTo>
                  <a:lnTo>
                    <a:pt x="582" y="2346"/>
                  </a:lnTo>
                  <a:lnTo>
                    <a:pt x="588" y="2094"/>
                  </a:lnTo>
                  <a:lnTo>
                    <a:pt x="594" y="2286"/>
                  </a:lnTo>
                  <a:lnTo>
                    <a:pt x="606" y="1692"/>
                  </a:lnTo>
                  <a:lnTo>
                    <a:pt x="612" y="2520"/>
                  </a:lnTo>
                  <a:lnTo>
                    <a:pt x="624" y="1704"/>
                  </a:lnTo>
                  <a:lnTo>
                    <a:pt x="630" y="2250"/>
                  </a:lnTo>
                  <a:lnTo>
                    <a:pt x="642" y="2580"/>
                  </a:lnTo>
                  <a:lnTo>
                    <a:pt x="648" y="2286"/>
                  </a:lnTo>
                  <a:lnTo>
                    <a:pt x="660" y="2058"/>
                  </a:lnTo>
                  <a:lnTo>
                    <a:pt x="666" y="1356"/>
                  </a:lnTo>
                  <a:lnTo>
                    <a:pt x="678" y="2448"/>
                  </a:lnTo>
                  <a:lnTo>
                    <a:pt x="684" y="2430"/>
                  </a:lnTo>
                  <a:lnTo>
                    <a:pt x="696" y="2502"/>
                  </a:lnTo>
                  <a:lnTo>
                    <a:pt x="702" y="2628"/>
                  </a:lnTo>
                  <a:lnTo>
                    <a:pt x="714" y="2178"/>
                  </a:lnTo>
                  <a:lnTo>
                    <a:pt x="720" y="1386"/>
                  </a:lnTo>
                  <a:lnTo>
                    <a:pt x="732" y="2580"/>
                  </a:lnTo>
                  <a:lnTo>
                    <a:pt x="738" y="2070"/>
                  </a:lnTo>
                  <a:lnTo>
                    <a:pt x="750" y="2370"/>
                  </a:lnTo>
                  <a:lnTo>
                    <a:pt x="756" y="2532"/>
                  </a:lnTo>
                  <a:lnTo>
                    <a:pt x="768" y="1392"/>
                  </a:lnTo>
                  <a:lnTo>
                    <a:pt x="774" y="2436"/>
                  </a:lnTo>
                  <a:lnTo>
                    <a:pt x="786" y="1140"/>
                  </a:lnTo>
                  <a:lnTo>
                    <a:pt x="792" y="888"/>
                  </a:lnTo>
                  <a:lnTo>
                    <a:pt x="804" y="2496"/>
                  </a:lnTo>
                  <a:lnTo>
                    <a:pt x="810" y="2592"/>
                  </a:lnTo>
                  <a:lnTo>
                    <a:pt x="822" y="2616"/>
                  </a:lnTo>
                  <a:lnTo>
                    <a:pt x="828" y="2610"/>
                  </a:lnTo>
                  <a:lnTo>
                    <a:pt x="840" y="2514"/>
                  </a:lnTo>
                  <a:lnTo>
                    <a:pt x="846" y="2190"/>
                  </a:lnTo>
                  <a:lnTo>
                    <a:pt x="858" y="2562"/>
                  </a:lnTo>
                  <a:lnTo>
                    <a:pt x="864" y="2472"/>
                  </a:lnTo>
                  <a:lnTo>
                    <a:pt x="876" y="2370"/>
                  </a:lnTo>
                  <a:lnTo>
                    <a:pt x="882" y="1488"/>
                  </a:lnTo>
                  <a:lnTo>
                    <a:pt x="894" y="2370"/>
                  </a:lnTo>
                  <a:lnTo>
                    <a:pt x="900" y="2466"/>
                  </a:lnTo>
                  <a:lnTo>
                    <a:pt x="912" y="2250"/>
                  </a:lnTo>
                  <a:lnTo>
                    <a:pt x="918" y="1788"/>
                  </a:lnTo>
                  <a:lnTo>
                    <a:pt x="930" y="2478"/>
                  </a:lnTo>
                  <a:lnTo>
                    <a:pt x="936" y="2340"/>
                  </a:lnTo>
                  <a:lnTo>
                    <a:pt x="942" y="2544"/>
                  </a:lnTo>
                  <a:lnTo>
                    <a:pt x="954" y="2532"/>
                  </a:lnTo>
                  <a:lnTo>
                    <a:pt x="960" y="2616"/>
                  </a:lnTo>
                  <a:lnTo>
                    <a:pt x="972" y="2496"/>
                  </a:lnTo>
                  <a:lnTo>
                    <a:pt x="978" y="1536"/>
                  </a:lnTo>
                  <a:lnTo>
                    <a:pt x="990" y="2268"/>
                  </a:lnTo>
                  <a:lnTo>
                    <a:pt x="996" y="2640"/>
                  </a:lnTo>
                  <a:lnTo>
                    <a:pt x="1008" y="2634"/>
                  </a:lnTo>
                  <a:lnTo>
                    <a:pt x="1014" y="2442"/>
                  </a:lnTo>
                  <a:lnTo>
                    <a:pt x="1026" y="1524"/>
                  </a:lnTo>
                  <a:lnTo>
                    <a:pt x="1032" y="2526"/>
                  </a:lnTo>
                  <a:lnTo>
                    <a:pt x="1044" y="2220"/>
                  </a:lnTo>
                  <a:lnTo>
                    <a:pt x="1050" y="2046"/>
                  </a:lnTo>
                  <a:lnTo>
                    <a:pt x="1062" y="1944"/>
                  </a:lnTo>
                  <a:lnTo>
                    <a:pt x="1068" y="1734"/>
                  </a:lnTo>
                  <a:lnTo>
                    <a:pt x="1080" y="1524"/>
                  </a:lnTo>
                  <a:lnTo>
                    <a:pt x="1086" y="2484"/>
                  </a:lnTo>
                  <a:lnTo>
                    <a:pt x="1098" y="2466"/>
                  </a:lnTo>
                  <a:lnTo>
                    <a:pt x="1104" y="2280"/>
                  </a:lnTo>
                  <a:lnTo>
                    <a:pt x="1116" y="2352"/>
                  </a:lnTo>
                  <a:lnTo>
                    <a:pt x="1122" y="2076"/>
                  </a:lnTo>
                  <a:lnTo>
                    <a:pt x="1134" y="2220"/>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90" name="Freeform 85"/>
            <p:cNvSpPr>
              <a:spLocks/>
            </p:cNvSpPr>
            <p:nvPr/>
          </p:nvSpPr>
          <p:spPr bwMode="auto">
            <a:xfrm>
              <a:off x="4584" y="2340"/>
              <a:ext cx="168" cy="1152"/>
            </a:xfrm>
            <a:custGeom>
              <a:avLst/>
              <a:gdLst/>
              <a:ahLst/>
              <a:cxnLst>
                <a:cxn ang="0">
                  <a:pos x="0" y="738"/>
                </a:cxn>
                <a:cxn ang="0">
                  <a:pos x="6" y="276"/>
                </a:cxn>
                <a:cxn ang="0">
                  <a:pos x="18" y="1056"/>
                </a:cxn>
                <a:cxn ang="0">
                  <a:pos x="24" y="402"/>
                </a:cxn>
                <a:cxn ang="0">
                  <a:pos x="36" y="834"/>
                </a:cxn>
                <a:cxn ang="0">
                  <a:pos x="42" y="600"/>
                </a:cxn>
                <a:cxn ang="0">
                  <a:pos x="54" y="264"/>
                </a:cxn>
                <a:cxn ang="0">
                  <a:pos x="60" y="1152"/>
                </a:cxn>
                <a:cxn ang="0">
                  <a:pos x="72" y="1020"/>
                </a:cxn>
                <a:cxn ang="0">
                  <a:pos x="78" y="858"/>
                </a:cxn>
                <a:cxn ang="0">
                  <a:pos x="90" y="1116"/>
                </a:cxn>
                <a:cxn ang="0">
                  <a:pos x="96" y="1002"/>
                </a:cxn>
                <a:cxn ang="0">
                  <a:pos x="108" y="726"/>
                </a:cxn>
                <a:cxn ang="0">
                  <a:pos x="114" y="960"/>
                </a:cxn>
                <a:cxn ang="0">
                  <a:pos x="126" y="606"/>
                </a:cxn>
                <a:cxn ang="0">
                  <a:pos x="132" y="0"/>
                </a:cxn>
                <a:cxn ang="0">
                  <a:pos x="144" y="1110"/>
                </a:cxn>
                <a:cxn ang="0">
                  <a:pos x="150" y="48"/>
                </a:cxn>
                <a:cxn ang="0">
                  <a:pos x="162" y="1146"/>
                </a:cxn>
                <a:cxn ang="0">
                  <a:pos x="168" y="1008"/>
                </a:cxn>
              </a:cxnLst>
              <a:rect l="0" t="0" r="r" b="b"/>
              <a:pathLst>
                <a:path w="168" h="1152">
                  <a:moveTo>
                    <a:pt x="0" y="738"/>
                  </a:moveTo>
                  <a:lnTo>
                    <a:pt x="6" y="276"/>
                  </a:lnTo>
                  <a:lnTo>
                    <a:pt x="18" y="1056"/>
                  </a:lnTo>
                  <a:lnTo>
                    <a:pt x="24" y="402"/>
                  </a:lnTo>
                  <a:lnTo>
                    <a:pt x="36" y="834"/>
                  </a:lnTo>
                  <a:lnTo>
                    <a:pt x="42" y="600"/>
                  </a:lnTo>
                  <a:lnTo>
                    <a:pt x="54" y="264"/>
                  </a:lnTo>
                  <a:lnTo>
                    <a:pt x="60" y="1152"/>
                  </a:lnTo>
                  <a:lnTo>
                    <a:pt x="72" y="1020"/>
                  </a:lnTo>
                  <a:lnTo>
                    <a:pt x="78" y="858"/>
                  </a:lnTo>
                  <a:lnTo>
                    <a:pt x="90" y="1116"/>
                  </a:lnTo>
                  <a:lnTo>
                    <a:pt x="96" y="1002"/>
                  </a:lnTo>
                  <a:lnTo>
                    <a:pt x="108" y="726"/>
                  </a:lnTo>
                  <a:lnTo>
                    <a:pt x="114" y="960"/>
                  </a:lnTo>
                  <a:lnTo>
                    <a:pt x="126" y="606"/>
                  </a:lnTo>
                  <a:lnTo>
                    <a:pt x="132" y="0"/>
                  </a:lnTo>
                  <a:lnTo>
                    <a:pt x="144" y="1110"/>
                  </a:lnTo>
                  <a:lnTo>
                    <a:pt x="150" y="48"/>
                  </a:lnTo>
                  <a:lnTo>
                    <a:pt x="162" y="1146"/>
                  </a:lnTo>
                  <a:lnTo>
                    <a:pt x="168" y="1008"/>
                  </a:lnTo>
                </a:path>
              </a:pathLst>
            </a:custGeom>
            <a:noFill/>
            <a:ln w="0">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91" name="Freeform 86"/>
            <p:cNvSpPr>
              <a:spLocks/>
            </p:cNvSpPr>
            <p:nvPr/>
          </p:nvSpPr>
          <p:spPr bwMode="auto">
            <a:xfrm>
              <a:off x="1182" y="3288"/>
              <a:ext cx="1134" cy="1"/>
            </a:xfrm>
            <a:custGeom>
              <a:avLst/>
              <a:gdLst/>
              <a:ahLst/>
              <a:cxnLst>
                <a:cxn ang="0">
                  <a:pos x="18" y="0"/>
                </a:cxn>
                <a:cxn ang="0">
                  <a:pos x="42" y="0"/>
                </a:cxn>
                <a:cxn ang="0">
                  <a:pos x="72" y="0"/>
                </a:cxn>
                <a:cxn ang="0">
                  <a:pos x="96" y="0"/>
                </a:cxn>
                <a:cxn ang="0">
                  <a:pos x="126" y="0"/>
                </a:cxn>
                <a:cxn ang="0">
                  <a:pos x="150" y="0"/>
                </a:cxn>
                <a:cxn ang="0">
                  <a:pos x="180" y="0"/>
                </a:cxn>
                <a:cxn ang="0">
                  <a:pos x="204" y="0"/>
                </a:cxn>
                <a:cxn ang="0">
                  <a:pos x="234" y="0"/>
                </a:cxn>
                <a:cxn ang="0">
                  <a:pos x="258" y="0"/>
                </a:cxn>
                <a:cxn ang="0">
                  <a:pos x="288" y="0"/>
                </a:cxn>
                <a:cxn ang="0">
                  <a:pos x="312" y="0"/>
                </a:cxn>
                <a:cxn ang="0">
                  <a:pos x="342" y="0"/>
                </a:cxn>
                <a:cxn ang="0">
                  <a:pos x="366" y="0"/>
                </a:cxn>
                <a:cxn ang="0">
                  <a:pos x="390" y="0"/>
                </a:cxn>
                <a:cxn ang="0">
                  <a:pos x="420" y="0"/>
                </a:cxn>
                <a:cxn ang="0">
                  <a:pos x="444" y="0"/>
                </a:cxn>
                <a:cxn ang="0">
                  <a:pos x="474" y="0"/>
                </a:cxn>
                <a:cxn ang="0">
                  <a:pos x="498" y="0"/>
                </a:cxn>
                <a:cxn ang="0">
                  <a:pos x="528" y="0"/>
                </a:cxn>
                <a:cxn ang="0">
                  <a:pos x="552" y="0"/>
                </a:cxn>
                <a:cxn ang="0">
                  <a:pos x="582" y="0"/>
                </a:cxn>
                <a:cxn ang="0">
                  <a:pos x="606" y="0"/>
                </a:cxn>
                <a:cxn ang="0">
                  <a:pos x="636" y="0"/>
                </a:cxn>
                <a:cxn ang="0">
                  <a:pos x="660" y="0"/>
                </a:cxn>
                <a:cxn ang="0">
                  <a:pos x="690" y="0"/>
                </a:cxn>
                <a:cxn ang="0">
                  <a:pos x="714" y="0"/>
                </a:cxn>
                <a:cxn ang="0">
                  <a:pos x="738" y="0"/>
                </a:cxn>
                <a:cxn ang="0">
                  <a:pos x="768" y="0"/>
                </a:cxn>
                <a:cxn ang="0">
                  <a:pos x="792" y="0"/>
                </a:cxn>
                <a:cxn ang="0">
                  <a:pos x="822" y="0"/>
                </a:cxn>
                <a:cxn ang="0">
                  <a:pos x="846" y="0"/>
                </a:cxn>
                <a:cxn ang="0">
                  <a:pos x="876" y="0"/>
                </a:cxn>
                <a:cxn ang="0">
                  <a:pos x="900" y="0"/>
                </a:cxn>
                <a:cxn ang="0">
                  <a:pos x="930" y="0"/>
                </a:cxn>
                <a:cxn ang="0">
                  <a:pos x="954" y="0"/>
                </a:cxn>
                <a:cxn ang="0">
                  <a:pos x="984" y="0"/>
                </a:cxn>
                <a:cxn ang="0">
                  <a:pos x="1008" y="0"/>
                </a:cxn>
                <a:cxn ang="0">
                  <a:pos x="1038" y="0"/>
                </a:cxn>
                <a:cxn ang="0">
                  <a:pos x="1062" y="0"/>
                </a:cxn>
                <a:cxn ang="0">
                  <a:pos x="1086" y="0"/>
                </a:cxn>
                <a:cxn ang="0">
                  <a:pos x="1116" y="0"/>
                </a:cxn>
              </a:cxnLst>
              <a:rect l="0" t="0" r="r" b="b"/>
              <a:pathLst>
                <a:path w="1134">
                  <a:moveTo>
                    <a:pt x="0" y="0"/>
                  </a:moveTo>
                  <a:lnTo>
                    <a:pt x="6" y="0"/>
                  </a:lnTo>
                  <a:lnTo>
                    <a:pt x="18" y="0"/>
                  </a:lnTo>
                  <a:lnTo>
                    <a:pt x="24" y="0"/>
                  </a:lnTo>
                  <a:lnTo>
                    <a:pt x="36" y="0"/>
                  </a:lnTo>
                  <a:lnTo>
                    <a:pt x="42" y="0"/>
                  </a:lnTo>
                  <a:lnTo>
                    <a:pt x="54" y="0"/>
                  </a:lnTo>
                  <a:lnTo>
                    <a:pt x="60" y="0"/>
                  </a:lnTo>
                  <a:lnTo>
                    <a:pt x="72" y="0"/>
                  </a:lnTo>
                  <a:lnTo>
                    <a:pt x="78" y="0"/>
                  </a:lnTo>
                  <a:lnTo>
                    <a:pt x="90" y="0"/>
                  </a:lnTo>
                  <a:lnTo>
                    <a:pt x="96" y="0"/>
                  </a:lnTo>
                  <a:lnTo>
                    <a:pt x="108" y="0"/>
                  </a:lnTo>
                  <a:lnTo>
                    <a:pt x="114" y="0"/>
                  </a:lnTo>
                  <a:lnTo>
                    <a:pt x="126" y="0"/>
                  </a:lnTo>
                  <a:lnTo>
                    <a:pt x="132" y="0"/>
                  </a:lnTo>
                  <a:lnTo>
                    <a:pt x="144" y="0"/>
                  </a:lnTo>
                  <a:lnTo>
                    <a:pt x="150" y="0"/>
                  </a:lnTo>
                  <a:lnTo>
                    <a:pt x="162" y="0"/>
                  </a:lnTo>
                  <a:lnTo>
                    <a:pt x="168" y="0"/>
                  </a:lnTo>
                  <a:lnTo>
                    <a:pt x="180" y="0"/>
                  </a:lnTo>
                  <a:lnTo>
                    <a:pt x="186" y="0"/>
                  </a:lnTo>
                  <a:lnTo>
                    <a:pt x="198" y="0"/>
                  </a:lnTo>
                  <a:lnTo>
                    <a:pt x="204" y="0"/>
                  </a:lnTo>
                  <a:lnTo>
                    <a:pt x="216" y="0"/>
                  </a:lnTo>
                  <a:lnTo>
                    <a:pt x="222" y="0"/>
                  </a:lnTo>
                  <a:lnTo>
                    <a:pt x="234" y="0"/>
                  </a:lnTo>
                  <a:lnTo>
                    <a:pt x="240" y="0"/>
                  </a:lnTo>
                  <a:lnTo>
                    <a:pt x="252" y="0"/>
                  </a:lnTo>
                  <a:lnTo>
                    <a:pt x="258" y="0"/>
                  </a:lnTo>
                  <a:lnTo>
                    <a:pt x="270" y="0"/>
                  </a:lnTo>
                  <a:lnTo>
                    <a:pt x="276" y="0"/>
                  </a:lnTo>
                  <a:lnTo>
                    <a:pt x="288" y="0"/>
                  </a:lnTo>
                  <a:lnTo>
                    <a:pt x="294" y="0"/>
                  </a:lnTo>
                  <a:lnTo>
                    <a:pt x="306" y="0"/>
                  </a:lnTo>
                  <a:lnTo>
                    <a:pt x="312" y="0"/>
                  </a:lnTo>
                  <a:lnTo>
                    <a:pt x="324" y="0"/>
                  </a:lnTo>
                  <a:lnTo>
                    <a:pt x="330" y="0"/>
                  </a:lnTo>
                  <a:lnTo>
                    <a:pt x="342" y="0"/>
                  </a:lnTo>
                  <a:lnTo>
                    <a:pt x="348" y="0"/>
                  </a:lnTo>
                  <a:lnTo>
                    <a:pt x="354" y="0"/>
                  </a:lnTo>
                  <a:lnTo>
                    <a:pt x="366" y="0"/>
                  </a:lnTo>
                  <a:lnTo>
                    <a:pt x="372" y="0"/>
                  </a:lnTo>
                  <a:lnTo>
                    <a:pt x="384" y="0"/>
                  </a:lnTo>
                  <a:lnTo>
                    <a:pt x="390" y="0"/>
                  </a:lnTo>
                  <a:lnTo>
                    <a:pt x="402" y="0"/>
                  </a:lnTo>
                  <a:lnTo>
                    <a:pt x="408" y="0"/>
                  </a:lnTo>
                  <a:lnTo>
                    <a:pt x="420" y="0"/>
                  </a:lnTo>
                  <a:lnTo>
                    <a:pt x="426" y="0"/>
                  </a:lnTo>
                  <a:lnTo>
                    <a:pt x="438" y="0"/>
                  </a:lnTo>
                  <a:lnTo>
                    <a:pt x="444" y="0"/>
                  </a:lnTo>
                  <a:lnTo>
                    <a:pt x="456" y="0"/>
                  </a:lnTo>
                  <a:lnTo>
                    <a:pt x="462" y="0"/>
                  </a:lnTo>
                  <a:lnTo>
                    <a:pt x="474" y="0"/>
                  </a:lnTo>
                  <a:lnTo>
                    <a:pt x="480" y="0"/>
                  </a:lnTo>
                  <a:lnTo>
                    <a:pt x="492" y="0"/>
                  </a:lnTo>
                  <a:lnTo>
                    <a:pt x="498" y="0"/>
                  </a:lnTo>
                  <a:lnTo>
                    <a:pt x="510" y="0"/>
                  </a:lnTo>
                  <a:lnTo>
                    <a:pt x="516" y="0"/>
                  </a:lnTo>
                  <a:lnTo>
                    <a:pt x="528" y="0"/>
                  </a:lnTo>
                  <a:lnTo>
                    <a:pt x="534" y="0"/>
                  </a:lnTo>
                  <a:lnTo>
                    <a:pt x="546" y="0"/>
                  </a:lnTo>
                  <a:lnTo>
                    <a:pt x="552" y="0"/>
                  </a:lnTo>
                  <a:lnTo>
                    <a:pt x="564" y="0"/>
                  </a:lnTo>
                  <a:lnTo>
                    <a:pt x="570" y="0"/>
                  </a:lnTo>
                  <a:lnTo>
                    <a:pt x="582" y="0"/>
                  </a:lnTo>
                  <a:lnTo>
                    <a:pt x="588" y="0"/>
                  </a:lnTo>
                  <a:lnTo>
                    <a:pt x="600" y="0"/>
                  </a:lnTo>
                  <a:lnTo>
                    <a:pt x="606" y="0"/>
                  </a:lnTo>
                  <a:lnTo>
                    <a:pt x="618" y="0"/>
                  </a:lnTo>
                  <a:lnTo>
                    <a:pt x="624" y="0"/>
                  </a:lnTo>
                  <a:lnTo>
                    <a:pt x="636" y="0"/>
                  </a:lnTo>
                  <a:lnTo>
                    <a:pt x="642" y="0"/>
                  </a:lnTo>
                  <a:lnTo>
                    <a:pt x="654" y="0"/>
                  </a:lnTo>
                  <a:lnTo>
                    <a:pt x="660" y="0"/>
                  </a:lnTo>
                  <a:lnTo>
                    <a:pt x="672" y="0"/>
                  </a:lnTo>
                  <a:lnTo>
                    <a:pt x="678" y="0"/>
                  </a:lnTo>
                  <a:lnTo>
                    <a:pt x="690" y="0"/>
                  </a:lnTo>
                  <a:lnTo>
                    <a:pt x="696" y="0"/>
                  </a:lnTo>
                  <a:lnTo>
                    <a:pt x="708" y="0"/>
                  </a:lnTo>
                  <a:lnTo>
                    <a:pt x="714" y="0"/>
                  </a:lnTo>
                  <a:lnTo>
                    <a:pt x="720" y="0"/>
                  </a:lnTo>
                  <a:lnTo>
                    <a:pt x="732" y="0"/>
                  </a:lnTo>
                  <a:lnTo>
                    <a:pt x="738" y="0"/>
                  </a:lnTo>
                  <a:lnTo>
                    <a:pt x="750" y="0"/>
                  </a:lnTo>
                  <a:lnTo>
                    <a:pt x="756" y="0"/>
                  </a:lnTo>
                  <a:lnTo>
                    <a:pt x="768" y="0"/>
                  </a:lnTo>
                  <a:lnTo>
                    <a:pt x="774" y="0"/>
                  </a:lnTo>
                  <a:lnTo>
                    <a:pt x="786" y="0"/>
                  </a:lnTo>
                  <a:lnTo>
                    <a:pt x="792" y="0"/>
                  </a:lnTo>
                  <a:lnTo>
                    <a:pt x="804" y="0"/>
                  </a:lnTo>
                  <a:lnTo>
                    <a:pt x="810" y="0"/>
                  </a:lnTo>
                  <a:lnTo>
                    <a:pt x="822" y="0"/>
                  </a:lnTo>
                  <a:lnTo>
                    <a:pt x="828" y="0"/>
                  </a:lnTo>
                  <a:lnTo>
                    <a:pt x="840" y="0"/>
                  </a:lnTo>
                  <a:lnTo>
                    <a:pt x="846" y="0"/>
                  </a:lnTo>
                  <a:lnTo>
                    <a:pt x="858" y="0"/>
                  </a:lnTo>
                  <a:lnTo>
                    <a:pt x="864" y="0"/>
                  </a:lnTo>
                  <a:lnTo>
                    <a:pt x="876" y="0"/>
                  </a:lnTo>
                  <a:lnTo>
                    <a:pt x="882" y="0"/>
                  </a:lnTo>
                  <a:lnTo>
                    <a:pt x="894" y="0"/>
                  </a:lnTo>
                  <a:lnTo>
                    <a:pt x="900" y="0"/>
                  </a:lnTo>
                  <a:lnTo>
                    <a:pt x="912" y="0"/>
                  </a:lnTo>
                  <a:lnTo>
                    <a:pt x="918" y="0"/>
                  </a:lnTo>
                  <a:lnTo>
                    <a:pt x="930" y="0"/>
                  </a:lnTo>
                  <a:lnTo>
                    <a:pt x="936" y="0"/>
                  </a:lnTo>
                  <a:lnTo>
                    <a:pt x="948" y="0"/>
                  </a:lnTo>
                  <a:lnTo>
                    <a:pt x="954" y="0"/>
                  </a:lnTo>
                  <a:lnTo>
                    <a:pt x="966" y="0"/>
                  </a:lnTo>
                  <a:lnTo>
                    <a:pt x="972" y="0"/>
                  </a:lnTo>
                  <a:lnTo>
                    <a:pt x="984" y="0"/>
                  </a:lnTo>
                  <a:lnTo>
                    <a:pt x="990" y="0"/>
                  </a:lnTo>
                  <a:lnTo>
                    <a:pt x="1002" y="0"/>
                  </a:lnTo>
                  <a:lnTo>
                    <a:pt x="1008" y="0"/>
                  </a:lnTo>
                  <a:lnTo>
                    <a:pt x="1020" y="0"/>
                  </a:lnTo>
                  <a:lnTo>
                    <a:pt x="1026" y="0"/>
                  </a:lnTo>
                  <a:lnTo>
                    <a:pt x="1038" y="0"/>
                  </a:lnTo>
                  <a:lnTo>
                    <a:pt x="1044" y="0"/>
                  </a:lnTo>
                  <a:lnTo>
                    <a:pt x="1056" y="0"/>
                  </a:lnTo>
                  <a:lnTo>
                    <a:pt x="1062" y="0"/>
                  </a:lnTo>
                  <a:lnTo>
                    <a:pt x="1068" y="0"/>
                  </a:lnTo>
                  <a:lnTo>
                    <a:pt x="1080" y="0"/>
                  </a:lnTo>
                  <a:lnTo>
                    <a:pt x="1086" y="0"/>
                  </a:lnTo>
                  <a:lnTo>
                    <a:pt x="1098" y="0"/>
                  </a:lnTo>
                  <a:lnTo>
                    <a:pt x="1104" y="0"/>
                  </a:lnTo>
                  <a:lnTo>
                    <a:pt x="1116" y="0"/>
                  </a:lnTo>
                  <a:lnTo>
                    <a:pt x="1122" y="0"/>
                  </a:lnTo>
                  <a:lnTo>
                    <a:pt x="1134" y="0"/>
                  </a:lnTo>
                </a:path>
              </a:pathLst>
            </a:custGeom>
            <a:noFill/>
            <a:ln w="38100">
              <a:solidFill>
                <a:srgbClr val="007F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92" name="Freeform 87"/>
            <p:cNvSpPr>
              <a:spLocks/>
            </p:cNvSpPr>
            <p:nvPr/>
          </p:nvSpPr>
          <p:spPr bwMode="auto">
            <a:xfrm>
              <a:off x="2316" y="3288"/>
              <a:ext cx="648" cy="1"/>
            </a:xfrm>
            <a:custGeom>
              <a:avLst/>
              <a:gdLst/>
              <a:ahLst/>
              <a:cxnLst>
                <a:cxn ang="0">
                  <a:pos x="6" y="0"/>
                </a:cxn>
                <a:cxn ang="0">
                  <a:pos x="24" y="0"/>
                </a:cxn>
                <a:cxn ang="0">
                  <a:pos x="42" y="0"/>
                </a:cxn>
                <a:cxn ang="0">
                  <a:pos x="60" y="0"/>
                </a:cxn>
                <a:cxn ang="0">
                  <a:pos x="78" y="0"/>
                </a:cxn>
                <a:cxn ang="0">
                  <a:pos x="96" y="0"/>
                </a:cxn>
                <a:cxn ang="0">
                  <a:pos x="114" y="0"/>
                </a:cxn>
                <a:cxn ang="0">
                  <a:pos x="132" y="0"/>
                </a:cxn>
                <a:cxn ang="0">
                  <a:pos x="150" y="0"/>
                </a:cxn>
                <a:cxn ang="0">
                  <a:pos x="168" y="0"/>
                </a:cxn>
                <a:cxn ang="0">
                  <a:pos x="186" y="0"/>
                </a:cxn>
                <a:cxn ang="0">
                  <a:pos x="204" y="0"/>
                </a:cxn>
                <a:cxn ang="0">
                  <a:pos x="222" y="0"/>
                </a:cxn>
                <a:cxn ang="0">
                  <a:pos x="240" y="0"/>
                </a:cxn>
                <a:cxn ang="0">
                  <a:pos x="258" y="0"/>
                </a:cxn>
                <a:cxn ang="0">
                  <a:pos x="276" y="0"/>
                </a:cxn>
                <a:cxn ang="0">
                  <a:pos x="294" y="0"/>
                </a:cxn>
                <a:cxn ang="0">
                  <a:pos x="312" y="0"/>
                </a:cxn>
                <a:cxn ang="0">
                  <a:pos x="330" y="0"/>
                </a:cxn>
                <a:cxn ang="0">
                  <a:pos x="348" y="0"/>
                </a:cxn>
                <a:cxn ang="0">
                  <a:pos x="366" y="0"/>
                </a:cxn>
                <a:cxn ang="0">
                  <a:pos x="384" y="0"/>
                </a:cxn>
                <a:cxn ang="0">
                  <a:pos x="402" y="0"/>
                </a:cxn>
                <a:cxn ang="0">
                  <a:pos x="420" y="0"/>
                </a:cxn>
                <a:cxn ang="0">
                  <a:pos x="438" y="0"/>
                </a:cxn>
                <a:cxn ang="0">
                  <a:pos x="456" y="0"/>
                </a:cxn>
                <a:cxn ang="0">
                  <a:pos x="474" y="0"/>
                </a:cxn>
                <a:cxn ang="0">
                  <a:pos x="492" y="0"/>
                </a:cxn>
                <a:cxn ang="0">
                  <a:pos x="510" y="0"/>
                </a:cxn>
                <a:cxn ang="0">
                  <a:pos x="528" y="0"/>
                </a:cxn>
                <a:cxn ang="0">
                  <a:pos x="546" y="0"/>
                </a:cxn>
                <a:cxn ang="0">
                  <a:pos x="564" y="0"/>
                </a:cxn>
                <a:cxn ang="0">
                  <a:pos x="582" y="0"/>
                </a:cxn>
                <a:cxn ang="0">
                  <a:pos x="600" y="0"/>
                </a:cxn>
                <a:cxn ang="0">
                  <a:pos x="618" y="0"/>
                </a:cxn>
                <a:cxn ang="0">
                  <a:pos x="636" y="0"/>
                </a:cxn>
                <a:cxn ang="0">
                  <a:pos x="648" y="0"/>
                </a:cxn>
              </a:cxnLst>
              <a:rect l="0" t="0" r="r" b="b"/>
              <a:pathLst>
                <a:path w="648">
                  <a:moveTo>
                    <a:pt x="0" y="0"/>
                  </a:moveTo>
                  <a:lnTo>
                    <a:pt x="6" y="0"/>
                  </a:lnTo>
                  <a:lnTo>
                    <a:pt x="18" y="0"/>
                  </a:lnTo>
                  <a:lnTo>
                    <a:pt x="24" y="0"/>
                  </a:lnTo>
                  <a:lnTo>
                    <a:pt x="36" y="0"/>
                  </a:lnTo>
                  <a:lnTo>
                    <a:pt x="42" y="0"/>
                  </a:lnTo>
                  <a:lnTo>
                    <a:pt x="54" y="0"/>
                  </a:lnTo>
                  <a:lnTo>
                    <a:pt x="60" y="0"/>
                  </a:lnTo>
                  <a:lnTo>
                    <a:pt x="72" y="0"/>
                  </a:lnTo>
                  <a:lnTo>
                    <a:pt x="78" y="0"/>
                  </a:lnTo>
                  <a:lnTo>
                    <a:pt x="90" y="0"/>
                  </a:lnTo>
                  <a:lnTo>
                    <a:pt x="96" y="0"/>
                  </a:lnTo>
                  <a:lnTo>
                    <a:pt x="108" y="0"/>
                  </a:lnTo>
                  <a:lnTo>
                    <a:pt x="114" y="0"/>
                  </a:lnTo>
                  <a:lnTo>
                    <a:pt x="126" y="0"/>
                  </a:lnTo>
                  <a:lnTo>
                    <a:pt x="132" y="0"/>
                  </a:lnTo>
                  <a:lnTo>
                    <a:pt x="144" y="0"/>
                  </a:lnTo>
                  <a:lnTo>
                    <a:pt x="150" y="0"/>
                  </a:lnTo>
                  <a:lnTo>
                    <a:pt x="162" y="0"/>
                  </a:lnTo>
                  <a:lnTo>
                    <a:pt x="168" y="0"/>
                  </a:lnTo>
                  <a:lnTo>
                    <a:pt x="180" y="0"/>
                  </a:lnTo>
                  <a:lnTo>
                    <a:pt x="186" y="0"/>
                  </a:lnTo>
                  <a:lnTo>
                    <a:pt x="198" y="0"/>
                  </a:lnTo>
                  <a:lnTo>
                    <a:pt x="204" y="0"/>
                  </a:lnTo>
                  <a:lnTo>
                    <a:pt x="216" y="0"/>
                  </a:lnTo>
                  <a:lnTo>
                    <a:pt x="222" y="0"/>
                  </a:lnTo>
                  <a:lnTo>
                    <a:pt x="234" y="0"/>
                  </a:lnTo>
                  <a:lnTo>
                    <a:pt x="240" y="0"/>
                  </a:lnTo>
                  <a:lnTo>
                    <a:pt x="252" y="0"/>
                  </a:lnTo>
                  <a:lnTo>
                    <a:pt x="258" y="0"/>
                  </a:lnTo>
                  <a:lnTo>
                    <a:pt x="270" y="0"/>
                  </a:lnTo>
                  <a:lnTo>
                    <a:pt x="276" y="0"/>
                  </a:lnTo>
                  <a:lnTo>
                    <a:pt x="288" y="0"/>
                  </a:lnTo>
                  <a:lnTo>
                    <a:pt x="294" y="0"/>
                  </a:lnTo>
                  <a:lnTo>
                    <a:pt x="300" y="0"/>
                  </a:lnTo>
                  <a:lnTo>
                    <a:pt x="312" y="0"/>
                  </a:lnTo>
                  <a:lnTo>
                    <a:pt x="318" y="0"/>
                  </a:lnTo>
                  <a:lnTo>
                    <a:pt x="330" y="0"/>
                  </a:lnTo>
                  <a:lnTo>
                    <a:pt x="336" y="0"/>
                  </a:lnTo>
                  <a:lnTo>
                    <a:pt x="348" y="0"/>
                  </a:lnTo>
                  <a:lnTo>
                    <a:pt x="354" y="0"/>
                  </a:lnTo>
                  <a:lnTo>
                    <a:pt x="366" y="0"/>
                  </a:lnTo>
                  <a:lnTo>
                    <a:pt x="372" y="0"/>
                  </a:lnTo>
                  <a:lnTo>
                    <a:pt x="384" y="0"/>
                  </a:lnTo>
                  <a:lnTo>
                    <a:pt x="390" y="0"/>
                  </a:lnTo>
                  <a:lnTo>
                    <a:pt x="402" y="0"/>
                  </a:lnTo>
                  <a:lnTo>
                    <a:pt x="408" y="0"/>
                  </a:lnTo>
                  <a:lnTo>
                    <a:pt x="420" y="0"/>
                  </a:lnTo>
                  <a:lnTo>
                    <a:pt x="426" y="0"/>
                  </a:lnTo>
                  <a:lnTo>
                    <a:pt x="438" y="0"/>
                  </a:lnTo>
                  <a:lnTo>
                    <a:pt x="444" y="0"/>
                  </a:lnTo>
                  <a:lnTo>
                    <a:pt x="456" y="0"/>
                  </a:lnTo>
                  <a:lnTo>
                    <a:pt x="462" y="0"/>
                  </a:lnTo>
                  <a:lnTo>
                    <a:pt x="474" y="0"/>
                  </a:lnTo>
                  <a:lnTo>
                    <a:pt x="480" y="0"/>
                  </a:lnTo>
                  <a:lnTo>
                    <a:pt x="492" y="0"/>
                  </a:lnTo>
                  <a:lnTo>
                    <a:pt x="498" y="0"/>
                  </a:lnTo>
                  <a:lnTo>
                    <a:pt x="510" y="0"/>
                  </a:lnTo>
                  <a:lnTo>
                    <a:pt x="516" y="0"/>
                  </a:lnTo>
                  <a:lnTo>
                    <a:pt x="528" y="0"/>
                  </a:lnTo>
                  <a:lnTo>
                    <a:pt x="534" y="0"/>
                  </a:lnTo>
                  <a:lnTo>
                    <a:pt x="546" y="0"/>
                  </a:lnTo>
                  <a:lnTo>
                    <a:pt x="552" y="0"/>
                  </a:lnTo>
                  <a:lnTo>
                    <a:pt x="564" y="0"/>
                  </a:lnTo>
                  <a:lnTo>
                    <a:pt x="570" y="0"/>
                  </a:lnTo>
                  <a:lnTo>
                    <a:pt x="582" y="0"/>
                  </a:lnTo>
                  <a:lnTo>
                    <a:pt x="588" y="0"/>
                  </a:lnTo>
                  <a:lnTo>
                    <a:pt x="600" y="0"/>
                  </a:lnTo>
                  <a:lnTo>
                    <a:pt x="606" y="0"/>
                  </a:lnTo>
                  <a:lnTo>
                    <a:pt x="618" y="0"/>
                  </a:lnTo>
                  <a:lnTo>
                    <a:pt x="624" y="0"/>
                  </a:lnTo>
                  <a:lnTo>
                    <a:pt x="636" y="0"/>
                  </a:lnTo>
                  <a:lnTo>
                    <a:pt x="642" y="0"/>
                  </a:lnTo>
                  <a:lnTo>
                    <a:pt x="648" y="0"/>
                  </a:lnTo>
                </a:path>
              </a:pathLst>
            </a:custGeom>
            <a:noFill/>
            <a:ln w="38100">
              <a:solidFill>
                <a:srgbClr val="007F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93" name="Freeform 88"/>
            <p:cNvSpPr>
              <a:spLocks/>
            </p:cNvSpPr>
            <p:nvPr/>
          </p:nvSpPr>
          <p:spPr bwMode="auto">
            <a:xfrm>
              <a:off x="2976" y="1344"/>
              <a:ext cx="1134" cy="1"/>
            </a:xfrm>
            <a:custGeom>
              <a:avLst/>
              <a:gdLst/>
              <a:ahLst/>
              <a:cxnLst>
                <a:cxn ang="0">
                  <a:pos x="18" y="0"/>
                </a:cxn>
                <a:cxn ang="0">
                  <a:pos x="42" y="0"/>
                </a:cxn>
                <a:cxn ang="0">
                  <a:pos x="72" y="0"/>
                </a:cxn>
                <a:cxn ang="0">
                  <a:pos x="96" y="0"/>
                </a:cxn>
                <a:cxn ang="0">
                  <a:pos x="126" y="0"/>
                </a:cxn>
                <a:cxn ang="0">
                  <a:pos x="150" y="0"/>
                </a:cxn>
                <a:cxn ang="0">
                  <a:pos x="180" y="0"/>
                </a:cxn>
                <a:cxn ang="0">
                  <a:pos x="204" y="0"/>
                </a:cxn>
                <a:cxn ang="0">
                  <a:pos x="234" y="0"/>
                </a:cxn>
                <a:cxn ang="0">
                  <a:pos x="258" y="0"/>
                </a:cxn>
                <a:cxn ang="0">
                  <a:pos x="288" y="0"/>
                </a:cxn>
                <a:cxn ang="0">
                  <a:pos x="312" y="0"/>
                </a:cxn>
                <a:cxn ang="0">
                  <a:pos x="342" y="0"/>
                </a:cxn>
                <a:cxn ang="0">
                  <a:pos x="366" y="0"/>
                </a:cxn>
                <a:cxn ang="0">
                  <a:pos x="390" y="0"/>
                </a:cxn>
                <a:cxn ang="0">
                  <a:pos x="420" y="0"/>
                </a:cxn>
                <a:cxn ang="0">
                  <a:pos x="444" y="0"/>
                </a:cxn>
                <a:cxn ang="0">
                  <a:pos x="474" y="0"/>
                </a:cxn>
                <a:cxn ang="0">
                  <a:pos x="498" y="0"/>
                </a:cxn>
                <a:cxn ang="0">
                  <a:pos x="528" y="0"/>
                </a:cxn>
                <a:cxn ang="0">
                  <a:pos x="552" y="0"/>
                </a:cxn>
                <a:cxn ang="0">
                  <a:pos x="582" y="0"/>
                </a:cxn>
                <a:cxn ang="0">
                  <a:pos x="606" y="0"/>
                </a:cxn>
                <a:cxn ang="0">
                  <a:pos x="636" y="0"/>
                </a:cxn>
                <a:cxn ang="0">
                  <a:pos x="660" y="0"/>
                </a:cxn>
                <a:cxn ang="0">
                  <a:pos x="690" y="0"/>
                </a:cxn>
                <a:cxn ang="0">
                  <a:pos x="714" y="0"/>
                </a:cxn>
                <a:cxn ang="0">
                  <a:pos x="738" y="0"/>
                </a:cxn>
                <a:cxn ang="0">
                  <a:pos x="768" y="0"/>
                </a:cxn>
                <a:cxn ang="0">
                  <a:pos x="792" y="0"/>
                </a:cxn>
                <a:cxn ang="0">
                  <a:pos x="822" y="0"/>
                </a:cxn>
                <a:cxn ang="0">
                  <a:pos x="846" y="0"/>
                </a:cxn>
                <a:cxn ang="0">
                  <a:pos x="876" y="0"/>
                </a:cxn>
                <a:cxn ang="0">
                  <a:pos x="900" y="0"/>
                </a:cxn>
                <a:cxn ang="0">
                  <a:pos x="930" y="0"/>
                </a:cxn>
                <a:cxn ang="0">
                  <a:pos x="954" y="0"/>
                </a:cxn>
                <a:cxn ang="0">
                  <a:pos x="984" y="0"/>
                </a:cxn>
                <a:cxn ang="0">
                  <a:pos x="1008" y="0"/>
                </a:cxn>
                <a:cxn ang="0">
                  <a:pos x="1038" y="0"/>
                </a:cxn>
                <a:cxn ang="0">
                  <a:pos x="1062" y="0"/>
                </a:cxn>
                <a:cxn ang="0">
                  <a:pos x="1086" y="0"/>
                </a:cxn>
                <a:cxn ang="0">
                  <a:pos x="1116" y="0"/>
                </a:cxn>
              </a:cxnLst>
              <a:rect l="0" t="0" r="r" b="b"/>
              <a:pathLst>
                <a:path w="1134">
                  <a:moveTo>
                    <a:pt x="0" y="0"/>
                  </a:moveTo>
                  <a:lnTo>
                    <a:pt x="6" y="0"/>
                  </a:lnTo>
                  <a:lnTo>
                    <a:pt x="18" y="0"/>
                  </a:lnTo>
                  <a:lnTo>
                    <a:pt x="24" y="0"/>
                  </a:lnTo>
                  <a:lnTo>
                    <a:pt x="36" y="0"/>
                  </a:lnTo>
                  <a:lnTo>
                    <a:pt x="42" y="0"/>
                  </a:lnTo>
                  <a:lnTo>
                    <a:pt x="54" y="0"/>
                  </a:lnTo>
                  <a:lnTo>
                    <a:pt x="60" y="0"/>
                  </a:lnTo>
                  <a:lnTo>
                    <a:pt x="72" y="0"/>
                  </a:lnTo>
                  <a:lnTo>
                    <a:pt x="78" y="0"/>
                  </a:lnTo>
                  <a:lnTo>
                    <a:pt x="90" y="0"/>
                  </a:lnTo>
                  <a:lnTo>
                    <a:pt x="96" y="0"/>
                  </a:lnTo>
                  <a:lnTo>
                    <a:pt x="108" y="0"/>
                  </a:lnTo>
                  <a:lnTo>
                    <a:pt x="114" y="0"/>
                  </a:lnTo>
                  <a:lnTo>
                    <a:pt x="126" y="0"/>
                  </a:lnTo>
                  <a:lnTo>
                    <a:pt x="132" y="0"/>
                  </a:lnTo>
                  <a:lnTo>
                    <a:pt x="144" y="0"/>
                  </a:lnTo>
                  <a:lnTo>
                    <a:pt x="150" y="0"/>
                  </a:lnTo>
                  <a:lnTo>
                    <a:pt x="162" y="0"/>
                  </a:lnTo>
                  <a:lnTo>
                    <a:pt x="168" y="0"/>
                  </a:lnTo>
                  <a:lnTo>
                    <a:pt x="180" y="0"/>
                  </a:lnTo>
                  <a:lnTo>
                    <a:pt x="186" y="0"/>
                  </a:lnTo>
                  <a:lnTo>
                    <a:pt x="198" y="0"/>
                  </a:lnTo>
                  <a:lnTo>
                    <a:pt x="204" y="0"/>
                  </a:lnTo>
                  <a:lnTo>
                    <a:pt x="216" y="0"/>
                  </a:lnTo>
                  <a:lnTo>
                    <a:pt x="222" y="0"/>
                  </a:lnTo>
                  <a:lnTo>
                    <a:pt x="234" y="0"/>
                  </a:lnTo>
                  <a:lnTo>
                    <a:pt x="240" y="0"/>
                  </a:lnTo>
                  <a:lnTo>
                    <a:pt x="252" y="0"/>
                  </a:lnTo>
                  <a:lnTo>
                    <a:pt x="258" y="0"/>
                  </a:lnTo>
                  <a:lnTo>
                    <a:pt x="270" y="0"/>
                  </a:lnTo>
                  <a:lnTo>
                    <a:pt x="276" y="0"/>
                  </a:lnTo>
                  <a:lnTo>
                    <a:pt x="288" y="0"/>
                  </a:lnTo>
                  <a:lnTo>
                    <a:pt x="294" y="0"/>
                  </a:lnTo>
                  <a:lnTo>
                    <a:pt x="306" y="0"/>
                  </a:lnTo>
                  <a:lnTo>
                    <a:pt x="312" y="0"/>
                  </a:lnTo>
                  <a:lnTo>
                    <a:pt x="324" y="0"/>
                  </a:lnTo>
                  <a:lnTo>
                    <a:pt x="330" y="0"/>
                  </a:lnTo>
                  <a:lnTo>
                    <a:pt x="342" y="0"/>
                  </a:lnTo>
                  <a:lnTo>
                    <a:pt x="348" y="0"/>
                  </a:lnTo>
                  <a:lnTo>
                    <a:pt x="354" y="0"/>
                  </a:lnTo>
                  <a:lnTo>
                    <a:pt x="366" y="0"/>
                  </a:lnTo>
                  <a:lnTo>
                    <a:pt x="372" y="0"/>
                  </a:lnTo>
                  <a:lnTo>
                    <a:pt x="384" y="0"/>
                  </a:lnTo>
                  <a:lnTo>
                    <a:pt x="390" y="0"/>
                  </a:lnTo>
                  <a:lnTo>
                    <a:pt x="402" y="0"/>
                  </a:lnTo>
                  <a:lnTo>
                    <a:pt x="408" y="0"/>
                  </a:lnTo>
                  <a:lnTo>
                    <a:pt x="420" y="0"/>
                  </a:lnTo>
                  <a:lnTo>
                    <a:pt x="426" y="0"/>
                  </a:lnTo>
                  <a:lnTo>
                    <a:pt x="438" y="0"/>
                  </a:lnTo>
                  <a:lnTo>
                    <a:pt x="444" y="0"/>
                  </a:lnTo>
                  <a:lnTo>
                    <a:pt x="456" y="0"/>
                  </a:lnTo>
                  <a:lnTo>
                    <a:pt x="462" y="0"/>
                  </a:lnTo>
                  <a:lnTo>
                    <a:pt x="474" y="0"/>
                  </a:lnTo>
                  <a:lnTo>
                    <a:pt x="480" y="0"/>
                  </a:lnTo>
                  <a:lnTo>
                    <a:pt x="492" y="0"/>
                  </a:lnTo>
                  <a:lnTo>
                    <a:pt x="498" y="0"/>
                  </a:lnTo>
                  <a:lnTo>
                    <a:pt x="510" y="0"/>
                  </a:lnTo>
                  <a:lnTo>
                    <a:pt x="516" y="0"/>
                  </a:lnTo>
                  <a:lnTo>
                    <a:pt x="528" y="0"/>
                  </a:lnTo>
                  <a:lnTo>
                    <a:pt x="534" y="0"/>
                  </a:lnTo>
                  <a:lnTo>
                    <a:pt x="546" y="0"/>
                  </a:lnTo>
                  <a:lnTo>
                    <a:pt x="552" y="0"/>
                  </a:lnTo>
                  <a:lnTo>
                    <a:pt x="564" y="0"/>
                  </a:lnTo>
                  <a:lnTo>
                    <a:pt x="570" y="0"/>
                  </a:lnTo>
                  <a:lnTo>
                    <a:pt x="582" y="0"/>
                  </a:lnTo>
                  <a:lnTo>
                    <a:pt x="588" y="0"/>
                  </a:lnTo>
                  <a:lnTo>
                    <a:pt x="600" y="0"/>
                  </a:lnTo>
                  <a:lnTo>
                    <a:pt x="606" y="0"/>
                  </a:lnTo>
                  <a:lnTo>
                    <a:pt x="618" y="0"/>
                  </a:lnTo>
                  <a:lnTo>
                    <a:pt x="624" y="0"/>
                  </a:lnTo>
                  <a:lnTo>
                    <a:pt x="636" y="0"/>
                  </a:lnTo>
                  <a:lnTo>
                    <a:pt x="642" y="0"/>
                  </a:lnTo>
                  <a:lnTo>
                    <a:pt x="654" y="0"/>
                  </a:lnTo>
                  <a:lnTo>
                    <a:pt x="660" y="0"/>
                  </a:lnTo>
                  <a:lnTo>
                    <a:pt x="672" y="0"/>
                  </a:lnTo>
                  <a:lnTo>
                    <a:pt x="678" y="0"/>
                  </a:lnTo>
                  <a:lnTo>
                    <a:pt x="690" y="0"/>
                  </a:lnTo>
                  <a:lnTo>
                    <a:pt x="696" y="0"/>
                  </a:lnTo>
                  <a:lnTo>
                    <a:pt x="702" y="0"/>
                  </a:lnTo>
                  <a:lnTo>
                    <a:pt x="714" y="0"/>
                  </a:lnTo>
                  <a:lnTo>
                    <a:pt x="720" y="0"/>
                  </a:lnTo>
                  <a:lnTo>
                    <a:pt x="732" y="0"/>
                  </a:lnTo>
                  <a:lnTo>
                    <a:pt x="738" y="0"/>
                  </a:lnTo>
                  <a:lnTo>
                    <a:pt x="750" y="0"/>
                  </a:lnTo>
                  <a:lnTo>
                    <a:pt x="756" y="0"/>
                  </a:lnTo>
                  <a:lnTo>
                    <a:pt x="768" y="0"/>
                  </a:lnTo>
                  <a:lnTo>
                    <a:pt x="774" y="0"/>
                  </a:lnTo>
                  <a:lnTo>
                    <a:pt x="786" y="0"/>
                  </a:lnTo>
                  <a:lnTo>
                    <a:pt x="792" y="0"/>
                  </a:lnTo>
                  <a:lnTo>
                    <a:pt x="804" y="0"/>
                  </a:lnTo>
                  <a:lnTo>
                    <a:pt x="810" y="0"/>
                  </a:lnTo>
                  <a:lnTo>
                    <a:pt x="822" y="0"/>
                  </a:lnTo>
                  <a:lnTo>
                    <a:pt x="828" y="0"/>
                  </a:lnTo>
                  <a:lnTo>
                    <a:pt x="840" y="0"/>
                  </a:lnTo>
                  <a:lnTo>
                    <a:pt x="846" y="0"/>
                  </a:lnTo>
                  <a:lnTo>
                    <a:pt x="858" y="0"/>
                  </a:lnTo>
                  <a:lnTo>
                    <a:pt x="864" y="0"/>
                  </a:lnTo>
                  <a:lnTo>
                    <a:pt x="876" y="0"/>
                  </a:lnTo>
                  <a:lnTo>
                    <a:pt x="882" y="0"/>
                  </a:lnTo>
                  <a:lnTo>
                    <a:pt x="894" y="0"/>
                  </a:lnTo>
                  <a:lnTo>
                    <a:pt x="900" y="0"/>
                  </a:lnTo>
                  <a:lnTo>
                    <a:pt x="912" y="0"/>
                  </a:lnTo>
                  <a:lnTo>
                    <a:pt x="918" y="0"/>
                  </a:lnTo>
                  <a:lnTo>
                    <a:pt x="930" y="0"/>
                  </a:lnTo>
                  <a:lnTo>
                    <a:pt x="936" y="0"/>
                  </a:lnTo>
                  <a:lnTo>
                    <a:pt x="948" y="0"/>
                  </a:lnTo>
                  <a:lnTo>
                    <a:pt x="954" y="0"/>
                  </a:lnTo>
                  <a:lnTo>
                    <a:pt x="966" y="0"/>
                  </a:lnTo>
                  <a:lnTo>
                    <a:pt x="972" y="0"/>
                  </a:lnTo>
                  <a:lnTo>
                    <a:pt x="984" y="0"/>
                  </a:lnTo>
                  <a:lnTo>
                    <a:pt x="990" y="0"/>
                  </a:lnTo>
                  <a:lnTo>
                    <a:pt x="1002" y="0"/>
                  </a:lnTo>
                  <a:lnTo>
                    <a:pt x="1008" y="0"/>
                  </a:lnTo>
                  <a:lnTo>
                    <a:pt x="1020" y="0"/>
                  </a:lnTo>
                  <a:lnTo>
                    <a:pt x="1026" y="0"/>
                  </a:lnTo>
                  <a:lnTo>
                    <a:pt x="1038" y="0"/>
                  </a:lnTo>
                  <a:lnTo>
                    <a:pt x="1044" y="0"/>
                  </a:lnTo>
                  <a:lnTo>
                    <a:pt x="1056" y="0"/>
                  </a:lnTo>
                  <a:lnTo>
                    <a:pt x="1062" y="0"/>
                  </a:lnTo>
                  <a:lnTo>
                    <a:pt x="1068" y="0"/>
                  </a:lnTo>
                  <a:lnTo>
                    <a:pt x="1080" y="0"/>
                  </a:lnTo>
                  <a:lnTo>
                    <a:pt x="1086" y="0"/>
                  </a:lnTo>
                  <a:lnTo>
                    <a:pt x="1098" y="0"/>
                  </a:lnTo>
                  <a:lnTo>
                    <a:pt x="1104" y="0"/>
                  </a:lnTo>
                  <a:lnTo>
                    <a:pt x="1116" y="0"/>
                  </a:lnTo>
                  <a:lnTo>
                    <a:pt x="1122" y="0"/>
                  </a:lnTo>
                  <a:lnTo>
                    <a:pt x="1134" y="0"/>
                  </a:lnTo>
                </a:path>
              </a:pathLst>
            </a:cu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94" name="Freeform 89"/>
            <p:cNvSpPr>
              <a:spLocks/>
            </p:cNvSpPr>
            <p:nvPr/>
          </p:nvSpPr>
          <p:spPr bwMode="auto">
            <a:xfrm>
              <a:off x="4110" y="1344"/>
              <a:ext cx="642" cy="1"/>
            </a:xfrm>
            <a:custGeom>
              <a:avLst/>
              <a:gdLst/>
              <a:ahLst/>
              <a:cxnLst>
                <a:cxn ang="0">
                  <a:pos x="6" y="0"/>
                </a:cxn>
                <a:cxn ang="0">
                  <a:pos x="24" y="0"/>
                </a:cxn>
                <a:cxn ang="0">
                  <a:pos x="42" y="0"/>
                </a:cxn>
                <a:cxn ang="0">
                  <a:pos x="60" y="0"/>
                </a:cxn>
                <a:cxn ang="0">
                  <a:pos x="78" y="0"/>
                </a:cxn>
                <a:cxn ang="0">
                  <a:pos x="96" y="0"/>
                </a:cxn>
                <a:cxn ang="0">
                  <a:pos x="114" y="0"/>
                </a:cxn>
                <a:cxn ang="0">
                  <a:pos x="132" y="0"/>
                </a:cxn>
                <a:cxn ang="0">
                  <a:pos x="150" y="0"/>
                </a:cxn>
                <a:cxn ang="0">
                  <a:pos x="168" y="0"/>
                </a:cxn>
                <a:cxn ang="0">
                  <a:pos x="186" y="0"/>
                </a:cxn>
                <a:cxn ang="0">
                  <a:pos x="204" y="0"/>
                </a:cxn>
                <a:cxn ang="0">
                  <a:pos x="222" y="0"/>
                </a:cxn>
                <a:cxn ang="0">
                  <a:pos x="240" y="0"/>
                </a:cxn>
                <a:cxn ang="0">
                  <a:pos x="258" y="0"/>
                </a:cxn>
                <a:cxn ang="0">
                  <a:pos x="276" y="0"/>
                </a:cxn>
                <a:cxn ang="0">
                  <a:pos x="294" y="0"/>
                </a:cxn>
                <a:cxn ang="0">
                  <a:pos x="312" y="0"/>
                </a:cxn>
                <a:cxn ang="0">
                  <a:pos x="330" y="0"/>
                </a:cxn>
                <a:cxn ang="0">
                  <a:pos x="348" y="0"/>
                </a:cxn>
                <a:cxn ang="0">
                  <a:pos x="366" y="0"/>
                </a:cxn>
                <a:cxn ang="0">
                  <a:pos x="384" y="0"/>
                </a:cxn>
                <a:cxn ang="0">
                  <a:pos x="402" y="0"/>
                </a:cxn>
                <a:cxn ang="0">
                  <a:pos x="420" y="0"/>
                </a:cxn>
                <a:cxn ang="0">
                  <a:pos x="438" y="0"/>
                </a:cxn>
                <a:cxn ang="0">
                  <a:pos x="456" y="0"/>
                </a:cxn>
                <a:cxn ang="0">
                  <a:pos x="474" y="0"/>
                </a:cxn>
                <a:cxn ang="0">
                  <a:pos x="492" y="0"/>
                </a:cxn>
                <a:cxn ang="0">
                  <a:pos x="510" y="0"/>
                </a:cxn>
                <a:cxn ang="0">
                  <a:pos x="528" y="0"/>
                </a:cxn>
                <a:cxn ang="0">
                  <a:pos x="546" y="0"/>
                </a:cxn>
                <a:cxn ang="0">
                  <a:pos x="564" y="0"/>
                </a:cxn>
                <a:cxn ang="0">
                  <a:pos x="582" y="0"/>
                </a:cxn>
                <a:cxn ang="0">
                  <a:pos x="600" y="0"/>
                </a:cxn>
                <a:cxn ang="0">
                  <a:pos x="618" y="0"/>
                </a:cxn>
                <a:cxn ang="0">
                  <a:pos x="636" y="0"/>
                </a:cxn>
              </a:cxnLst>
              <a:rect l="0" t="0" r="r" b="b"/>
              <a:pathLst>
                <a:path w="642">
                  <a:moveTo>
                    <a:pt x="0" y="0"/>
                  </a:moveTo>
                  <a:lnTo>
                    <a:pt x="6" y="0"/>
                  </a:lnTo>
                  <a:lnTo>
                    <a:pt x="18" y="0"/>
                  </a:lnTo>
                  <a:lnTo>
                    <a:pt x="24" y="0"/>
                  </a:lnTo>
                  <a:lnTo>
                    <a:pt x="36" y="0"/>
                  </a:lnTo>
                  <a:lnTo>
                    <a:pt x="42" y="0"/>
                  </a:lnTo>
                  <a:lnTo>
                    <a:pt x="54" y="0"/>
                  </a:lnTo>
                  <a:lnTo>
                    <a:pt x="60" y="0"/>
                  </a:lnTo>
                  <a:lnTo>
                    <a:pt x="72" y="0"/>
                  </a:lnTo>
                  <a:lnTo>
                    <a:pt x="78" y="0"/>
                  </a:lnTo>
                  <a:lnTo>
                    <a:pt x="90" y="0"/>
                  </a:lnTo>
                  <a:lnTo>
                    <a:pt x="96" y="0"/>
                  </a:lnTo>
                  <a:lnTo>
                    <a:pt x="108" y="0"/>
                  </a:lnTo>
                  <a:lnTo>
                    <a:pt x="114" y="0"/>
                  </a:lnTo>
                  <a:lnTo>
                    <a:pt x="126" y="0"/>
                  </a:lnTo>
                  <a:lnTo>
                    <a:pt x="132" y="0"/>
                  </a:lnTo>
                  <a:lnTo>
                    <a:pt x="144" y="0"/>
                  </a:lnTo>
                  <a:lnTo>
                    <a:pt x="150" y="0"/>
                  </a:lnTo>
                  <a:lnTo>
                    <a:pt x="162" y="0"/>
                  </a:lnTo>
                  <a:lnTo>
                    <a:pt x="168" y="0"/>
                  </a:lnTo>
                  <a:lnTo>
                    <a:pt x="180" y="0"/>
                  </a:lnTo>
                  <a:lnTo>
                    <a:pt x="186" y="0"/>
                  </a:lnTo>
                  <a:lnTo>
                    <a:pt x="198" y="0"/>
                  </a:lnTo>
                  <a:lnTo>
                    <a:pt x="204" y="0"/>
                  </a:lnTo>
                  <a:lnTo>
                    <a:pt x="216" y="0"/>
                  </a:lnTo>
                  <a:lnTo>
                    <a:pt x="222" y="0"/>
                  </a:lnTo>
                  <a:lnTo>
                    <a:pt x="234" y="0"/>
                  </a:lnTo>
                  <a:lnTo>
                    <a:pt x="240" y="0"/>
                  </a:lnTo>
                  <a:lnTo>
                    <a:pt x="252" y="0"/>
                  </a:lnTo>
                  <a:lnTo>
                    <a:pt x="258" y="0"/>
                  </a:lnTo>
                  <a:lnTo>
                    <a:pt x="270" y="0"/>
                  </a:lnTo>
                  <a:lnTo>
                    <a:pt x="276" y="0"/>
                  </a:lnTo>
                  <a:lnTo>
                    <a:pt x="282" y="0"/>
                  </a:lnTo>
                  <a:lnTo>
                    <a:pt x="294" y="0"/>
                  </a:lnTo>
                  <a:lnTo>
                    <a:pt x="300" y="0"/>
                  </a:lnTo>
                  <a:lnTo>
                    <a:pt x="312" y="0"/>
                  </a:lnTo>
                  <a:lnTo>
                    <a:pt x="318" y="0"/>
                  </a:lnTo>
                  <a:lnTo>
                    <a:pt x="330" y="0"/>
                  </a:lnTo>
                  <a:lnTo>
                    <a:pt x="336" y="0"/>
                  </a:lnTo>
                  <a:lnTo>
                    <a:pt x="348" y="0"/>
                  </a:lnTo>
                  <a:lnTo>
                    <a:pt x="354" y="0"/>
                  </a:lnTo>
                  <a:lnTo>
                    <a:pt x="366" y="0"/>
                  </a:lnTo>
                  <a:lnTo>
                    <a:pt x="372" y="0"/>
                  </a:lnTo>
                  <a:lnTo>
                    <a:pt x="384" y="0"/>
                  </a:lnTo>
                  <a:lnTo>
                    <a:pt x="390" y="0"/>
                  </a:lnTo>
                  <a:lnTo>
                    <a:pt x="402" y="0"/>
                  </a:lnTo>
                  <a:lnTo>
                    <a:pt x="408" y="0"/>
                  </a:lnTo>
                  <a:lnTo>
                    <a:pt x="420" y="0"/>
                  </a:lnTo>
                  <a:lnTo>
                    <a:pt x="426" y="0"/>
                  </a:lnTo>
                  <a:lnTo>
                    <a:pt x="438" y="0"/>
                  </a:lnTo>
                  <a:lnTo>
                    <a:pt x="444" y="0"/>
                  </a:lnTo>
                  <a:lnTo>
                    <a:pt x="456" y="0"/>
                  </a:lnTo>
                  <a:lnTo>
                    <a:pt x="462" y="0"/>
                  </a:lnTo>
                  <a:lnTo>
                    <a:pt x="474" y="0"/>
                  </a:lnTo>
                  <a:lnTo>
                    <a:pt x="480" y="0"/>
                  </a:lnTo>
                  <a:lnTo>
                    <a:pt x="492" y="0"/>
                  </a:lnTo>
                  <a:lnTo>
                    <a:pt x="498" y="0"/>
                  </a:lnTo>
                  <a:lnTo>
                    <a:pt x="510" y="0"/>
                  </a:lnTo>
                  <a:lnTo>
                    <a:pt x="516" y="0"/>
                  </a:lnTo>
                  <a:lnTo>
                    <a:pt x="528" y="0"/>
                  </a:lnTo>
                  <a:lnTo>
                    <a:pt x="534" y="0"/>
                  </a:lnTo>
                  <a:lnTo>
                    <a:pt x="546" y="0"/>
                  </a:lnTo>
                  <a:lnTo>
                    <a:pt x="552" y="0"/>
                  </a:lnTo>
                  <a:lnTo>
                    <a:pt x="564" y="0"/>
                  </a:lnTo>
                  <a:lnTo>
                    <a:pt x="570" y="0"/>
                  </a:lnTo>
                  <a:lnTo>
                    <a:pt x="582" y="0"/>
                  </a:lnTo>
                  <a:lnTo>
                    <a:pt x="588" y="0"/>
                  </a:lnTo>
                  <a:lnTo>
                    <a:pt x="600" y="0"/>
                  </a:lnTo>
                  <a:lnTo>
                    <a:pt x="606" y="0"/>
                  </a:lnTo>
                  <a:lnTo>
                    <a:pt x="618" y="0"/>
                  </a:lnTo>
                  <a:lnTo>
                    <a:pt x="624" y="0"/>
                  </a:lnTo>
                  <a:lnTo>
                    <a:pt x="636" y="0"/>
                  </a:lnTo>
                  <a:lnTo>
                    <a:pt x="642" y="0"/>
                  </a:lnTo>
                </a:path>
              </a:pathLst>
            </a:custGeom>
            <a:noFill/>
            <a:ln w="38100">
              <a:solidFill>
                <a:srgbClr val="FF0000"/>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95" name="Freeform 90"/>
            <p:cNvSpPr>
              <a:spLocks/>
            </p:cNvSpPr>
            <p:nvPr/>
          </p:nvSpPr>
          <p:spPr bwMode="auto">
            <a:xfrm>
              <a:off x="1182" y="3228"/>
              <a:ext cx="1134" cy="78"/>
            </a:xfrm>
            <a:custGeom>
              <a:avLst/>
              <a:gdLst/>
              <a:ahLst/>
              <a:cxnLst>
                <a:cxn ang="0">
                  <a:pos x="18" y="42"/>
                </a:cxn>
                <a:cxn ang="0">
                  <a:pos x="42" y="48"/>
                </a:cxn>
                <a:cxn ang="0">
                  <a:pos x="72" y="42"/>
                </a:cxn>
                <a:cxn ang="0">
                  <a:pos x="96" y="24"/>
                </a:cxn>
                <a:cxn ang="0">
                  <a:pos x="126" y="30"/>
                </a:cxn>
                <a:cxn ang="0">
                  <a:pos x="150" y="18"/>
                </a:cxn>
                <a:cxn ang="0">
                  <a:pos x="180" y="24"/>
                </a:cxn>
                <a:cxn ang="0">
                  <a:pos x="204" y="18"/>
                </a:cxn>
                <a:cxn ang="0">
                  <a:pos x="234" y="12"/>
                </a:cxn>
                <a:cxn ang="0">
                  <a:pos x="258" y="24"/>
                </a:cxn>
                <a:cxn ang="0">
                  <a:pos x="288" y="36"/>
                </a:cxn>
                <a:cxn ang="0">
                  <a:pos x="312" y="30"/>
                </a:cxn>
                <a:cxn ang="0">
                  <a:pos x="342" y="24"/>
                </a:cxn>
                <a:cxn ang="0">
                  <a:pos x="366" y="24"/>
                </a:cxn>
                <a:cxn ang="0">
                  <a:pos x="390" y="0"/>
                </a:cxn>
                <a:cxn ang="0">
                  <a:pos x="420" y="0"/>
                </a:cxn>
                <a:cxn ang="0">
                  <a:pos x="444" y="12"/>
                </a:cxn>
                <a:cxn ang="0">
                  <a:pos x="474" y="18"/>
                </a:cxn>
                <a:cxn ang="0">
                  <a:pos x="498" y="12"/>
                </a:cxn>
                <a:cxn ang="0">
                  <a:pos x="528" y="12"/>
                </a:cxn>
                <a:cxn ang="0">
                  <a:pos x="552" y="24"/>
                </a:cxn>
                <a:cxn ang="0">
                  <a:pos x="582" y="30"/>
                </a:cxn>
                <a:cxn ang="0">
                  <a:pos x="606" y="18"/>
                </a:cxn>
                <a:cxn ang="0">
                  <a:pos x="636" y="24"/>
                </a:cxn>
                <a:cxn ang="0">
                  <a:pos x="660" y="24"/>
                </a:cxn>
                <a:cxn ang="0">
                  <a:pos x="690" y="24"/>
                </a:cxn>
                <a:cxn ang="0">
                  <a:pos x="714" y="12"/>
                </a:cxn>
                <a:cxn ang="0">
                  <a:pos x="738" y="6"/>
                </a:cxn>
                <a:cxn ang="0">
                  <a:pos x="768" y="18"/>
                </a:cxn>
                <a:cxn ang="0">
                  <a:pos x="792" y="24"/>
                </a:cxn>
                <a:cxn ang="0">
                  <a:pos x="822" y="30"/>
                </a:cxn>
                <a:cxn ang="0">
                  <a:pos x="846" y="36"/>
                </a:cxn>
                <a:cxn ang="0">
                  <a:pos x="876" y="42"/>
                </a:cxn>
                <a:cxn ang="0">
                  <a:pos x="900" y="42"/>
                </a:cxn>
                <a:cxn ang="0">
                  <a:pos x="930" y="48"/>
                </a:cxn>
                <a:cxn ang="0">
                  <a:pos x="954" y="48"/>
                </a:cxn>
                <a:cxn ang="0">
                  <a:pos x="984" y="48"/>
                </a:cxn>
                <a:cxn ang="0">
                  <a:pos x="1008" y="48"/>
                </a:cxn>
                <a:cxn ang="0">
                  <a:pos x="1038" y="60"/>
                </a:cxn>
                <a:cxn ang="0">
                  <a:pos x="1062" y="72"/>
                </a:cxn>
                <a:cxn ang="0">
                  <a:pos x="1086" y="78"/>
                </a:cxn>
                <a:cxn ang="0">
                  <a:pos x="1116" y="72"/>
                </a:cxn>
              </a:cxnLst>
              <a:rect l="0" t="0" r="r" b="b"/>
              <a:pathLst>
                <a:path w="1134" h="78">
                  <a:moveTo>
                    <a:pt x="0" y="48"/>
                  </a:moveTo>
                  <a:lnTo>
                    <a:pt x="6" y="36"/>
                  </a:lnTo>
                  <a:lnTo>
                    <a:pt x="18" y="42"/>
                  </a:lnTo>
                  <a:lnTo>
                    <a:pt x="24" y="42"/>
                  </a:lnTo>
                  <a:lnTo>
                    <a:pt x="36" y="42"/>
                  </a:lnTo>
                  <a:lnTo>
                    <a:pt x="42" y="48"/>
                  </a:lnTo>
                  <a:lnTo>
                    <a:pt x="54" y="42"/>
                  </a:lnTo>
                  <a:lnTo>
                    <a:pt x="60" y="36"/>
                  </a:lnTo>
                  <a:lnTo>
                    <a:pt x="72" y="42"/>
                  </a:lnTo>
                  <a:lnTo>
                    <a:pt x="78" y="30"/>
                  </a:lnTo>
                  <a:lnTo>
                    <a:pt x="90" y="24"/>
                  </a:lnTo>
                  <a:lnTo>
                    <a:pt x="96" y="24"/>
                  </a:lnTo>
                  <a:lnTo>
                    <a:pt x="108" y="30"/>
                  </a:lnTo>
                  <a:lnTo>
                    <a:pt x="114" y="24"/>
                  </a:lnTo>
                  <a:lnTo>
                    <a:pt x="126" y="30"/>
                  </a:lnTo>
                  <a:lnTo>
                    <a:pt x="132" y="18"/>
                  </a:lnTo>
                  <a:lnTo>
                    <a:pt x="144" y="24"/>
                  </a:lnTo>
                  <a:lnTo>
                    <a:pt x="150" y="18"/>
                  </a:lnTo>
                  <a:lnTo>
                    <a:pt x="162" y="24"/>
                  </a:lnTo>
                  <a:lnTo>
                    <a:pt x="168" y="24"/>
                  </a:lnTo>
                  <a:lnTo>
                    <a:pt x="180" y="24"/>
                  </a:lnTo>
                  <a:lnTo>
                    <a:pt x="186" y="18"/>
                  </a:lnTo>
                  <a:lnTo>
                    <a:pt x="198" y="18"/>
                  </a:lnTo>
                  <a:lnTo>
                    <a:pt x="204" y="18"/>
                  </a:lnTo>
                  <a:lnTo>
                    <a:pt x="216" y="12"/>
                  </a:lnTo>
                  <a:lnTo>
                    <a:pt x="222" y="12"/>
                  </a:lnTo>
                  <a:lnTo>
                    <a:pt x="234" y="12"/>
                  </a:lnTo>
                  <a:lnTo>
                    <a:pt x="240" y="18"/>
                  </a:lnTo>
                  <a:lnTo>
                    <a:pt x="252" y="24"/>
                  </a:lnTo>
                  <a:lnTo>
                    <a:pt x="258" y="24"/>
                  </a:lnTo>
                  <a:lnTo>
                    <a:pt x="270" y="30"/>
                  </a:lnTo>
                  <a:lnTo>
                    <a:pt x="276" y="36"/>
                  </a:lnTo>
                  <a:lnTo>
                    <a:pt x="288" y="36"/>
                  </a:lnTo>
                  <a:lnTo>
                    <a:pt x="294" y="42"/>
                  </a:lnTo>
                  <a:lnTo>
                    <a:pt x="306" y="36"/>
                  </a:lnTo>
                  <a:lnTo>
                    <a:pt x="312" y="30"/>
                  </a:lnTo>
                  <a:lnTo>
                    <a:pt x="324" y="24"/>
                  </a:lnTo>
                  <a:lnTo>
                    <a:pt x="330" y="30"/>
                  </a:lnTo>
                  <a:lnTo>
                    <a:pt x="342" y="24"/>
                  </a:lnTo>
                  <a:lnTo>
                    <a:pt x="348" y="24"/>
                  </a:lnTo>
                  <a:lnTo>
                    <a:pt x="354" y="18"/>
                  </a:lnTo>
                  <a:lnTo>
                    <a:pt x="366" y="24"/>
                  </a:lnTo>
                  <a:lnTo>
                    <a:pt x="372" y="18"/>
                  </a:lnTo>
                  <a:lnTo>
                    <a:pt x="384" y="18"/>
                  </a:lnTo>
                  <a:lnTo>
                    <a:pt x="390" y="0"/>
                  </a:lnTo>
                  <a:lnTo>
                    <a:pt x="402" y="0"/>
                  </a:lnTo>
                  <a:lnTo>
                    <a:pt x="408" y="0"/>
                  </a:lnTo>
                  <a:lnTo>
                    <a:pt x="420" y="0"/>
                  </a:lnTo>
                  <a:lnTo>
                    <a:pt x="426" y="0"/>
                  </a:lnTo>
                  <a:lnTo>
                    <a:pt x="438" y="6"/>
                  </a:lnTo>
                  <a:lnTo>
                    <a:pt x="444" y="12"/>
                  </a:lnTo>
                  <a:lnTo>
                    <a:pt x="456" y="30"/>
                  </a:lnTo>
                  <a:lnTo>
                    <a:pt x="462" y="18"/>
                  </a:lnTo>
                  <a:lnTo>
                    <a:pt x="474" y="18"/>
                  </a:lnTo>
                  <a:lnTo>
                    <a:pt x="480" y="12"/>
                  </a:lnTo>
                  <a:lnTo>
                    <a:pt x="492" y="12"/>
                  </a:lnTo>
                  <a:lnTo>
                    <a:pt x="498" y="12"/>
                  </a:lnTo>
                  <a:lnTo>
                    <a:pt x="510" y="6"/>
                  </a:lnTo>
                  <a:lnTo>
                    <a:pt x="516" y="0"/>
                  </a:lnTo>
                  <a:lnTo>
                    <a:pt x="528" y="12"/>
                  </a:lnTo>
                  <a:lnTo>
                    <a:pt x="534" y="18"/>
                  </a:lnTo>
                  <a:lnTo>
                    <a:pt x="546" y="24"/>
                  </a:lnTo>
                  <a:lnTo>
                    <a:pt x="552" y="24"/>
                  </a:lnTo>
                  <a:lnTo>
                    <a:pt x="564" y="24"/>
                  </a:lnTo>
                  <a:lnTo>
                    <a:pt x="570" y="24"/>
                  </a:lnTo>
                  <a:lnTo>
                    <a:pt x="582" y="30"/>
                  </a:lnTo>
                  <a:lnTo>
                    <a:pt x="588" y="18"/>
                  </a:lnTo>
                  <a:lnTo>
                    <a:pt x="600" y="18"/>
                  </a:lnTo>
                  <a:lnTo>
                    <a:pt x="606" y="18"/>
                  </a:lnTo>
                  <a:lnTo>
                    <a:pt x="618" y="24"/>
                  </a:lnTo>
                  <a:lnTo>
                    <a:pt x="624" y="24"/>
                  </a:lnTo>
                  <a:lnTo>
                    <a:pt x="636" y="24"/>
                  </a:lnTo>
                  <a:lnTo>
                    <a:pt x="642" y="18"/>
                  </a:lnTo>
                  <a:lnTo>
                    <a:pt x="654" y="24"/>
                  </a:lnTo>
                  <a:lnTo>
                    <a:pt x="660" y="24"/>
                  </a:lnTo>
                  <a:lnTo>
                    <a:pt x="672" y="24"/>
                  </a:lnTo>
                  <a:lnTo>
                    <a:pt x="678" y="24"/>
                  </a:lnTo>
                  <a:lnTo>
                    <a:pt x="690" y="24"/>
                  </a:lnTo>
                  <a:lnTo>
                    <a:pt x="696" y="12"/>
                  </a:lnTo>
                  <a:lnTo>
                    <a:pt x="708" y="12"/>
                  </a:lnTo>
                  <a:lnTo>
                    <a:pt x="714" y="12"/>
                  </a:lnTo>
                  <a:lnTo>
                    <a:pt x="720" y="12"/>
                  </a:lnTo>
                  <a:lnTo>
                    <a:pt x="732" y="12"/>
                  </a:lnTo>
                  <a:lnTo>
                    <a:pt x="738" y="6"/>
                  </a:lnTo>
                  <a:lnTo>
                    <a:pt x="750" y="6"/>
                  </a:lnTo>
                  <a:lnTo>
                    <a:pt x="756" y="12"/>
                  </a:lnTo>
                  <a:lnTo>
                    <a:pt x="768" y="18"/>
                  </a:lnTo>
                  <a:lnTo>
                    <a:pt x="774" y="12"/>
                  </a:lnTo>
                  <a:lnTo>
                    <a:pt x="786" y="24"/>
                  </a:lnTo>
                  <a:lnTo>
                    <a:pt x="792" y="24"/>
                  </a:lnTo>
                  <a:lnTo>
                    <a:pt x="804" y="30"/>
                  </a:lnTo>
                  <a:lnTo>
                    <a:pt x="810" y="30"/>
                  </a:lnTo>
                  <a:lnTo>
                    <a:pt x="822" y="30"/>
                  </a:lnTo>
                  <a:lnTo>
                    <a:pt x="828" y="24"/>
                  </a:lnTo>
                  <a:lnTo>
                    <a:pt x="840" y="36"/>
                  </a:lnTo>
                  <a:lnTo>
                    <a:pt x="846" y="36"/>
                  </a:lnTo>
                  <a:lnTo>
                    <a:pt x="858" y="36"/>
                  </a:lnTo>
                  <a:lnTo>
                    <a:pt x="864" y="36"/>
                  </a:lnTo>
                  <a:lnTo>
                    <a:pt x="876" y="42"/>
                  </a:lnTo>
                  <a:lnTo>
                    <a:pt x="882" y="42"/>
                  </a:lnTo>
                  <a:lnTo>
                    <a:pt x="894" y="48"/>
                  </a:lnTo>
                  <a:lnTo>
                    <a:pt x="900" y="42"/>
                  </a:lnTo>
                  <a:lnTo>
                    <a:pt x="912" y="48"/>
                  </a:lnTo>
                  <a:lnTo>
                    <a:pt x="918" y="48"/>
                  </a:lnTo>
                  <a:lnTo>
                    <a:pt x="930" y="48"/>
                  </a:lnTo>
                  <a:lnTo>
                    <a:pt x="936" y="48"/>
                  </a:lnTo>
                  <a:lnTo>
                    <a:pt x="948" y="42"/>
                  </a:lnTo>
                  <a:lnTo>
                    <a:pt x="954" y="48"/>
                  </a:lnTo>
                  <a:lnTo>
                    <a:pt x="966" y="60"/>
                  </a:lnTo>
                  <a:lnTo>
                    <a:pt x="972" y="48"/>
                  </a:lnTo>
                  <a:lnTo>
                    <a:pt x="984" y="48"/>
                  </a:lnTo>
                  <a:lnTo>
                    <a:pt x="990" y="42"/>
                  </a:lnTo>
                  <a:lnTo>
                    <a:pt x="1002" y="42"/>
                  </a:lnTo>
                  <a:lnTo>
                    <a:pt x="1008" y="48"/>
                  </a:lnTo>
                  <a:lnTo>
                    <a:pt x="1020" y="54"/>
                  </a:lnTo>
                  <a:lnTo>
                    <a:pt x="1026" y="54"/>
                  </a:lnTo>
                  <a:lnTo>
                    <a:pt x="1038" y="60"/>
                  </a:lnTo>
                  <a:lnTo>
                    <a:pt x="1044" y="66"/>
                  </a:lnTo>
                  <a:lnTo>
                    <a:pt x="1056" y="72"/>
                  </a:lnTo>
                  <a:lnTo>
                    <a:pt x="1062" y="72"/>
                  </a:lnTo>
                  <a:lnTo>
                    <a:pt x="1068" y="72"/>
                  </a:lnTo>
                  <a:lnTo>
                    <a:pt x="1080" y="72"/>
                  </a:lnTo>
                  <a:lnTo>
                    <a:pt x="1086" y="78"/>
                  </a:lnTo>
                  <a:lnTo>
                    <a:pt x="1098" y="72"/>
                  </a:lnTo>
                  <a:lnTo>
                    <a:pt x="1104" y="72"/>
                  </a:lnTo>
                  <a:lnTo>
                    <a:pt x="1116" y="72"/>
                  </a:lnTo>
                  <a:lnTo>
                    <a:pt x="1122" y="66"/>
                  </a:lnTo>
                  <a:lnTo>
                    <a:pt x="1134" y="72"/>
                  </a:lnTo>
                </a:path>
              </a:pathLst>
            </a:custGeom>
            <a:noFill/>
            <a:ln w="28575">
              <a:solidFill>
                <a:srgbClr val="00BFBF"/>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96" name="Freeform 91"/>
            <p:cNvSpPr>
              <a:spLocks/>
            </p:cNvSpPr>
            <p:nvPr/>
          </p:nvSpPr>
          <p:spPr bwMode="auto">
            <a:xfrm>
              <a:off x="2316" y="1254"/>
              <a:ext cx="1134" cy="2064"/>
            </a:xfrm>
            <a:custGeom>
              <a:avLst/>
              <a:gdLst/>
              <a:ahLst/>
              <a:cxnLst>
                <a:cxn ang="0">
                  <a:pos x="18" y="2052"/>
                </a:cxn>
                <a:cxn ang="0">
                  <a:pos x="42" y="2058"/>
                </a:cxn>
                <a:cxn ang="0">
                  <a:pos x="72" y="2058"/>
                </a:cxn>
                <a:cxn ang="0">
                  <a:pos x="96" y="2058"/>
                </a:cxn>
                <a:cxn ang="0">
                  <a:pos x="126" y="2052"/>
                </a:cxn>
                <a:cxn ang="0">
                  <a:pos x="150" y="2052"/>
                </a:cxn>
                <a:cxn ang="0">
                  <a:pos x="180" y="2058"/>
                </a:cxn>
                <a:cxn ang="0">
                  <a:pos x="204" y="2022"/>
                </a:cxn>
                <a:cxn ang="0">
                  <a:pos x="234" y="1974"/>
                </a:cxn>
                <a:cxn ang="0">
                  <a:pos x="258" y="1974"/>
                </a:cxn>
                <a:cxn ang="0">
                  <a:pos x="288" y="1944"/>
                </a:cxn>
                <a:cxn ang="0">
                  <a:pos x="312" y="1872"/>
                </a:cxn>
                <a:cxn ang="0">
                  <a:pos x="336" y="1782"/>
                </a:cxn>
                <a:cxn ang="0">
                  <a:pos x="366" y="1752"/>
                </a:cxn>
                <a:cxn ang="0">
                  <a:pos x="390" y="1686"/>
                </a:cxn>
                <a:cxn ang="0">
                  <a:pos x="420" y="1656"/>
                </a:cxn>
                <a:cxn ang="0">
                  <a:pos x="444" y="1662"/>
                </a:cxn>
                <a:cxn ang="0">
                  <a:pos x="474" y="1536"/>
                </a:cxn>
                <a:cxn ang="0">
                  <a:pos x="498" y="1512"/>
                </a:cxn>
                <a:cxn ang="0">
                  <a:pos x="528" y="1464"/>
                </a:cxn>
                <a:cxn ang="0">
                  <a:pos x="552" y="1386"/>
                </a:cxn>
                <a:cxn ang="0">
                  <a:pos x="582" y="1278"/>
                </a:cxn>
                <a:cxn ang="0">
                  <a:pos x="606" y="1266"/>
                </a:cxn>
                <a:cxn ang="0">
                  <a:pos x="636" y="1224"/>
                </a:cxn>
                <a:cxn ang="0">
                  <a:pos x="660" y="1242"/>
                </a:cxn>
                <a:cxn ang="0">
                  <a:pos x="684" y="1194"/>
                </a:cxn>
                <a:cxn ang="0">
                  <a:pos x="714" y="1140"/>
                </a:cxn>
                <a:cxn ang="0">
                  <a:pos x="738" y="1050"/>
                </a:cxn>
                <a:cxn ang="0">
                  <a:pos x="768" y="1008"/>
                </a:cxn>
                <a:cxn ang="0">
                  <a:pos x="792" y="954"/>
                </a:cxn>
                <a:cxn ang="0">
                  <a:pos x="822" y="846"/>
                </a:cxn>
                <a:cxn ang="0">
                  <a:pos x="846" y="810"/>
                </a:cxn>
                <a:cxn ang="0">
                  <a:pos x="876" y="750"/>
                </a:cxn>
                <a:cxn ang="0">
                  <a:pos x="900" y="570"/>
                </a:cxn>
                <a:cxn ang="0">
                  <a:pos x="930" y="522"/>
                </a:cxn>
                <a:cxn ang="0">
                  <a:pos x="954" y="516"/>
                </a:cxn>
                <a:cxn ang="0">
                  <a:pos x="984" y="414"/>
                </a:cxn>
                <a:cxn ang="0">
                  <a:pos x="1008" y="372"/>
                </a:cxn>
                <a:cxn ang="0">
                  <a:pos x="1032" y="288"/>
                </a:cxn>
                <a:cxn ang="0">
                  <a:pos x="1062" y="186"/>
                </a:cxn>
                <a:cxn ang="0">
                  <a:pos x="1086" y="42"/>
                </a:cxn>
                <a:cxn ang="0">
                  <a:pos x="1116" y="36"/>
                </a:cxn>
              </a:cxnLst>
              <a:rect l="0" t="0" r="r" b="b"/>
              <a:pathLst>
                <a:path w="1134" h="2064">
                  <a:moveTo>
                    <a:pt x="0" y="2046"/>
                  </a:moveTo>
                  <a:lnTo>
                    <a:pt x="6" y="2058"/>
                  </a:lnTo>
                  <a:lnTo>
                    <a:pt x="18" y="2052"/>
                  </a:lnTo>
                  <a:lnTo>
                    <a:pt x="24" y="2058"/>
                  </a:lnTo>
                  <a:lnTo>
                    <a:pt x="36" y="2058"/>
                  </a:lnTo>
                  <a:lnTo>
                    <a:pt x="42" y="2058"/>
                  </a:lnTo>
                  <a:lnTo>
                    <a:pt x="54" y="2064"/>
                  </a:lnTo>
                  <a:lnTo>
                    <a:pt x="60" y="2064"/>
                  </a:lnTo>
                  <a:lnTo>
                    <a:pt x="72" y="2058"/>
                  </a:lnTo>
                  <a:lnTo>
                    <a:pt x="78" y="2052"/>
                  </a:lnTo>
                  <a:lnTo>
                    <a:pt x="90" y="2058"/>
                  </a:lnTo>
                  <a:lnTo>
                    <a:pt x="96" y="2058"/>
                  </a:lnTo>
                  <a:lnTo>
                    <a:pt x="108" y="2058"/>
                  </a:lnTo>
                  <a:lnTo>
                    <a:pt x="114" y="2052"/>
                  </a:lnTo>
                  <a:lnTo>
                    <a:pt x="126" y="2052"/>
                  </a:lnTo>
                  <a:lnTo>
                    <a:pt x="132" y="2058"/>
                  </a:lnTo>
                  <a:lnTo>
                    <a:pt x="144" y="2058"/>
                  </a:lnTo>
                  <a:lnTo>
                    <a:pt x="150" y="2052"/>
                  </a:lnTo>
                  <a:lnTo>
                    <a:pt x="162" y="2052"/>
                  </a:lnTo>
                  <a:lnTo>
                    <a:pt x="168" y="2058"/>
                  </a:lnTo>
                  <a:lnTo>
                    <a:pt x="180" y="2058"/>
                  </a:lnTo>
                  <a:lnTo>
                    <a:pt x="186" y="2034"/>
                  </a:lnTo>
                  <a:lnTo>
                    <a:pt x="198" y="2034"/>
                  </a:lnTo>
                  <a:lnTo>
                    <a:pt x="204" y="2022"/>
                  </a:lnTo>
                  <a:lnTo>
                    <a:pt x="216" y="1986"/>
                  </a:lnTo>
                  <a:lnTo>
                    <a:pt x="222" y="1980"/>
                  </a:lnTo>
                  <a:lnTo>
                    <a:pt x="234" y="1974"/>
                  </a:lnTo>
                  <a:lnTo>
                    <a:pt x="240" y="1974"/>
                  </a:lnTo>
                  <a:lnTo>
                    <a:pt x="252" y="1980"/>
                  </a:lnTo>
                  <a:lnTo>
                    <a:pt x="258" y="1974"/>
                  </a:lnTo>
                  <a:lnTo>
                    <a:pt x="270" y="1956"/>
                  </a:lnTo>
                  <a:lnTo>
                    <a:pt x="276" y="1938"/>
                  </a:lnTo>
                  <a:lnTo>
                    <a:pt x="288" y="1944"/>
                  </a:lnTo>
                  <a:lnTo>
                    <a:pt x="294" y="1938"/>
                  </a:lnTo>
                  <a:lnTo>
                    <a:pt x="300" y="1908"/>
                  </a:lnTo>
                  <a:lnTo>
                    <a:pt x="312" y="1872"/>
                  </a:lnTo>
                  <a:lnTo>
                    <a:pt x="318" y="1842"/>
                  </a:lnTo>
                  <a:lnTo>
                    <a:pt x="330" y="1806"/>
                  </a:lnTo>
                  <a:lnTo>
                    <a:pt x="336" y="1782"/>
                  </a:lnTo>
                  <a:lnTo>
                    <a:pt x="348" y="1764"/>
                  </a:lnTo>
                  <a:lnTo>
                    <a:pt x="354" y="1752"/>
                  </a:lnTo>
                  <a:lnTo>
                    <a:pt x="366" y="1752"/>
                  </a:lnTo>
                  <a:lnTo>
                    <a:pt x="372" y="1746"/>
                  </a:lnTo>
                  <a:lnTo>
                    <a:pt x="384" y="1704"/>
                  </a:lnTo>
                  <a:lnTo>
                    <a:pt x="390" y="1686"/>
                  </a:lnTo>
                  <a:lnTo>
                    <a:pt x="402" y="1686"/>
                  </a:lnTo>
                  <a:lnTo>
                    <a:pt x="408" y="1674"/>
                  </a:lnTo>
                  <a:lnTo>
                    <a:pt x="420" y="1656"/>
                  </a:lnTo>
                  <a:lnTo>
                    <a:pt x="426" y="1662"/>
                  </a:lnTo>
                  <a:lnTo>
                    <a:pt x="438" y="1662"/>
                  </a:lnTo>
                  <a:lnTo>
                    <a:pt x="444" y="1662"/>
                  </a:lnTo>
                  <a:lnTo>
                    <a:pt x="456" y="1632"/>
                  </a:lnTo>
                  <a:lnTo>
                    <a:pt x="462" y="1620"/>
                  </a:lnTo>
                  <a:lnTo>
                    <a:pt x="474" y="1536"/>
                  </a:lnTo>
                  <a:lnTo>
                    <a:pt x="480" y="1536"/>
                  </a:lnTo>
                  <a:lnTo>
                    <a:pt x="492" y="1530"/>
                  </a:lnTo>
                  <a:lnTo>
                    <a:pt x="498" y="1512"/>
                  </a:lnTo>
                  <a:lnTo>
                    <a:pt x="510" y="1470"/>
                  </a:lnTo>
                  <a:lnTo>
                    <a:pt x="516" y="1476"/>
                  </a:lnTo>
                  <a:lnTo>
                    <a:pt x="528" y="1464"/>
                  </a:lnTo>
                  <a:lnTo>
                    <a:pt x="534" y="1428"/>
                  </a:lnTo>
                  <a:lnTo>
                    <a:pt x="546" y="1392"/>
                  </a:lnTo>
                  <a:lnTo>
                    <a:pt x="552" y="1386"/>
                  </a:lnTo>
                  <a:lnTo>
                    <a:pt x="564" y="1332"/>
                  </a:lnTo>
                  <a:lnTo>
                    <a:pt x="570" y="1284"/>
                  </a:lnTo>
                  <a:lnTo>
                    <a:pt x="582" y="1278"/>
                  </a:lnTo>
                  <a:lnTo>
                    <a:pt x="588" y="1260"/>
                  </a:lnTo>
                  <a:lnTo>
                    <a:pt x="600" y="1260"/>
                  </a:lnTo>
                  <a:lnTo>
                    <a:pt x="606" y="1266"/>
                  </a:lnTo>
                  <a:lnTo>
                    <a:pt x="618" y="1230"/>
                  </a:lnTo>
                  <a:lnTo>
                    <a:pt x="624" y="1224"/>
                  </a:lnTo>
                  <a:lnTo>
                    <a:pt x="636" y="1224"/>
                  </a:lnTo>
                  <a:lnTo>
                    <a:pt x="642" y="1218"/>
                  </a:lnTo>
                  <a:lnTo>
                    <a:pt x="648" y="1218"/>
                  </a:lnTo>
                  <a:lnTo>
                    <a:pt x="660" y="1242"/>
                  </a:lnTo>
                  <a:lnTo>
                    <a:pt x="666" y="1206"/>
                  </a:lnTo>
                  <a:lnTo>
                    <a:pt x="678" y="1194"/>
                  </a:lnTo>
                  <a:lnTo>
                    <a:pt x="684" y="1194"/>
                  </a:lnTo>
                  <a:lnTo>
                    <a:pt x="696" y="1152"/>
                  </a:lnTo>
                  <a:lnTo>
                    <a:pt x="702" y="1140"/>
                  </a:lnTo>
                  <a:lnTo>
                    <a:pt x="714" y="1140"/>
                  </a:lnTo>
                  <a:lnTo>
                    <a:pt x="720" y="1110"/>
                  </a:lnTo>
                  <a:lnTo>
                    <a:pt x="732" y="1062"/>
                  </a:lnTo>
                  <a:lnTo>
                    <a:pt x="738" y="1050"/>
                  </a:lnTo>
                  <a:lnTo>
                    <a:pt x="750" y="1080"/>
                  </a:lnTo>
                  <a:lnTo>
                    <a:pt x="756" y="990"/>
                  </a:lnTo>
                  <a:lnTo>
                    <a:pt x="768" y="1008"/>
                  </a:lnTo>
                  <a:lnTo>
                    <a:pt x="774" y="1014"/>
                  </a:lnTo>
                  <a:lnTo>
                    <a:pt x="786" y="954"/>
                  </a:lnTo>
                  <a:lnTo>
                    <a:pt x="792" y="954"/>
                  </a:lnTo>
                  <a:lnTo>
                    <a:pt x="804" y="924"/>
                  </a:lnTo>
                  <a:lnTo>
                    <a:pt x="810" y="876"/>
                  </a:lnTo>
                  <a:lnTo>
                    <a:pt x="822" y="846"/>
                  </a:lnTo>
                  <a:lnTo>
                    <a:pt x="828" y="858"/>
                  </a:lnTo>
                  <a:lnTo>
                    <a:pt x="840" y="834"/>
                  </a:lnTo>
                  <a:lnTo>
                    <a:pt x="846" y="810"/>
                  </a:lnTo>
                  <a:lnTo>
                    <a:pt x="858" y="780"/>
                  </a:lnTo>
                  <a:lnTo>
                    <a:pt x="864" y="756"/>
                  </a:lnTo>
                  <a:lnTo>
                    <a:pt x="876" y="750"/>
                  </a:lnTo>
                  <a:lnTo>
                    <a:pt x="882" y="726"/>
                  </a:lnTo>
                  <a:lnTo>
                    <a:pt x="894" y="624"/>
                  </a:lnTo>
                  <a:lnTo>
                    <a:pt x="900" y="570"/>
                  </a:lnTo>
                  <a:lnTo>
                    <a:pt x="912" y="474"/>
                  </a:lnTo>
                  <a:lnTo>
                    <a:pt x="918" y="534"/>
                  </a:lnTo>
                  <a:lnTo>
                    <a:pt x="930" y="522"/>
                  </a:lnTo>
                  <a:lnTo>
                    <a:pt x="936" y="522"/>
                  </a:lnTo>
                  <a:lnTo>
                    <a:pt x="948" y="504"/>
                  </a:lnTo>
                  <a:lnTo>
                    <a:pt x="954" y="516"/>
                  </a:lnTo>
                  <a:lnTo>
                    <a:pt x="966" y="486"/>
                  </a:lnTo>
                  <a:lnTo>
                    <a:pt x="972" y="486"/>
                  </a:lnTo>
                  <a:lnTo>
                    <a:pt x="984" y="414"/>
                  </a:lnTo>
                  <a:lnTo>
                    <a:pt x="990" y="426"/>
                  </a:lnTo>
                  <a:lnTo>
                    <a:pt x="1002" y="366"/>
                  </a:lnTo>
                  <a:lnTo>
                    <a:pt x="1008" y="372"/>
                  </a:lnTo>
                  <a:lnTo>
                    <a:pt x="1014" y="294"/>
                  </a:lnTo>
                  <a:lnTo>
                    <a:pt x="1026" y="294"/>
                  </a:lnTo>
                  <a:lnTo>
                    <a:pt x="1032" y="288"/>
                  </a:lnTo>
                  <a:lnTo>
                    <a:pt x="1044" y="228"/>
                  </a:lnTo>
                  <a:lnTo>
                    <a:pt x="1050" y="192"/>
                  </a:lnTo>
                  <a:lnTo>
                    <a:pt x="1062" y="186"/>
                  </a:lnTo>
                  <a:lnTo>
                    <a:pt x="1068" y="96"/>
                  </a:lnTo>
                  <a:lnTo>
                    <a:pt x="1080" y="66"/>
                  </a:lnTo>
                  <a:lnTo>
                    <a:pt x="1086" y="42"/>
                  </a:lnTo>
                  <a:lnTo>
                    <a:pt x="1098" y="0"/>
                  </a:lnTo>
                  <a:lnTo>
                    <a:pt x="1104" y="12"/>
                  </a:lnTo>
                  <a:lnTo>
                    <a:pt x="1116" y="36"/>
                  </a:lnTo>
                  <a:lnTo>
                    <a:pt x="1122" y="24"/>
                  </a:lnTo>
                  <a:lnTo>
                    <a:pt x="1134" y="24"/>
                  </a:lnTo>
                </a:path>
              </a:pathLst>
            </a:custGeom>
            <a:noFill/>
            <a:ln w="28575">
              <a:solidFill>
                <a:srgbClr val="00BFBF"/>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97" name="Freeform 92"/>
            <p:cNvSpPr>
              <a:spLocks/>
            </p:cNvSpPr>
            <p:nvPr/>
          </p:nvSpPr>
          <p:spPr bwMode="auto">
            <a:xfrm>
              <a:off x="3450" y="1080"/>
              <a:ext cx="1134" cy="468"/>
            </a:xfrm>
            <a:custGeom>
              <a:avLst/>
              <a:gdLst/>
              <a:ahLst/>
              <a:cxnLst>
                <a:cxn ang="0">
                  <a:pos x="18" y="192"/>
                </a:cxn>
                <a:cxn ang="0">
                  <a:pos x="42" y="210"/>
                </a:cxn>
                <a:cxn ang="0">
                  <a:pos x="72" y="228"/>
                </a:cxn>
                <a:cxn ang="0">
                  <a:pos x="96" y="258"/>
                </a:cxn>
                <a:cxn ang="0">
                  <a:pos x="126" y="258"/>
                </a:cxn>
                <a:cxn ang="0">
                  <a:pos x="150" y="138"/>
                </a:cxn>
                <a:cxn ang="0">
                  <a:pos x="180" y="96"/>
                </a:cxn>
                <a:cxn ang="0">
                  <a:pos x="204" y="114"/>
                </a:cxn>
                <a:cxn ang="0">
                  <a:pos x="228" y="282"/>
                </a:cxn>
                <a:cxn ang="0">
                  <a:pos x="258" y="210"/>
                </a:cxn>
                <a:cxn ang="0">
                  <a:pos x="282" y="12"/>
                </a:cxn>
                <a:cxn ang="0">
                  <a:pos x="312" y="60"/>
                </a:cxn>
                <a:cxn ang="0">
                  <a:pos x="336" y="90"/>
                </a:cxn>
                <a:cxn ang="0">
                  <a:pos x="366" y="156"/>
                </a:cxn>
                <a:cxn ang="0">
                  <a:pos x="390" y="132"/>
                </a:cxn>
                <a:cxn ang="0">
                  <a:pos x="420" y="96"/>
                </a:cxn>
                <a:cxn ang="0">
                  <a:pos x="444" y="18"/>
                </a:cxn>
                <a:cxn ang="0">
                  <a:pos x="474" y="6"/>
                </a:cxn>
                <a:cxn ang="0">
                  <a:pos x="498" y="96"/>
                </a:cxn>
                <a:cxn ang="0">
                  <a:pos x="528" y="120"/>
                </a:cxn>
                <a:cxn ang="0">
                  <a:pos x="552" y="132"/>
                </a:cxn>
                <a:cxn ang="0">
                  <a:pos x="582" y="216"/>
                </a:cxn>
                <a:cxn ang="0">
                  <a:pos x="606" y="186"/>
                </a:cxn>
                <a:cxn ang="0">
                  <a:pos x="630" y="216"/>
                </a:cxn>
                <a:cxn ang="0">
                  <a:pos x="660" y="150"/>
                </a:cxn>
                <a:cxn ang="0">
                  <a:pos x="684" y="126"/>
                </a:cxn>
                <a:cxn ang="0">
                  <a:pos x="714" y="114"/>
                </a:cxn>
                <a:cxn ang="0">
                  <a:pos x="738" y="342"/>
                </a:cxn>
                <a:cxn ang="0">
                  <a:pos x="768" y="432"/>
                </a:cxn>
                <a:cxn ang="0">
                  <a:pos x="792" y="348"/>
                </a:cxn>
                <a:cxn ang="0">
                  <a:pos x="822" y="294"/>
                </a:cxn>
                <a:cxn ang="0">
                  <a:pos x="846" y="336"/>
                </a:cxn>
                <a:cxn ang="0">
                  <a:pos x="876" y="354"/>
                </a:cxn>
                <a:cxn ang="0">
                  <a:pos x="900" y="456"/>
                </a:cxn>
                <a:cxn ang="0">
                  <a:pos x="930" y="408"/>
                </a:cxn>
                <a:cxn ang="0">
                  <a:pos x="954" y="360"/>
                </a:cxn>
                <a:cxn ang="0">
                  <a:pos x="978" y="306"/>
                </a:cxn>
                <a:cxn ang="0">
                  <a:pos x="1008" y="372"/>
                </a:cxn>
                <a:cxn ang="0">
                  <a:pos x="1032" y="360"/>
                </a:cxn>
                <a:cxn ang="0">
                  <a:pos x="1062" y="378"/>
                </a:cxn>
                <a:cxn ang="0">
                  <a:pos x="1086" y="396"/>
                </a:cxn>
                <a:cxn ang="0">
                  <a:pos x="1116" y="354"/>
                </a:cxn>
              </a:cxnLst>
              <a:rect l="0" t="0" r="r" b="b"/>
              <a:pathLst>
                <a:path w="1134" h="468">
                  <a:moveTo>
                    <a:pt x="0" y="198"/>
                  </a:moveTo>
                  <a:lnTo>
                    <a:pt x="6" y="204"/>
                  </a:lnTo>
                  <a:lnTo>
                    <a:pt x="18" y="192"/>
                  </a:lnTo>
                  <a:lnTo>
                    <a:pt x="24" y="192"/>
                  </a:lnTo>
                  <a:lnTo>
                    <a:pt x="36" y="210"/>
                  </a:lnTo>
                  <a:lnTo>
                    <a:pt x="42" y="210"/>
                  </a:lnTo>
                  <a:lnTo>
                    <a:pt x="54" y="180"/>
                  </a:lnTo>
                  <a:lnTo>
                    <a:pt x="60" y="132"/>
                  </a:lnTo>
                  <a:lnTo>
                    <a:pt x="72" y="228"/>
                  </a:lnTo>
                  <a:lnTo>
                    <a:pt x="78" y="204"/>
                  </a:lnTo>
                  <a:lnTo>
                    <a:pt x="90" y="198"/>
                  </a:lnTo>
                  <a:lnTo>
                    <a:pt x="96" y="258"/>
                  </a:lnTo>
                  <a:lnTo>
                    <a:pt x="108" y="222"/>
                  </a:lnTo>
                  <a:lnTo>
                    <a:pt x="114" y="228"/>
                  </a:lnTo>
                  <a:lnTo>
                    <a:pt x="126" y="258"/>
                  </a:lnTo>
                  <a:lnTo>
                    <a:pt x="132" y="126"/>
                  </a:lnTo>
                  <a:lnTo>
                    <a:pt x="144" y="150"/>
                  </a:lnTo>
                  <a:lnTo>
                    <a:pt x="150" y="138"/>
                  </a:lnTo>
                  <a:lnTo>
                    <a:pt x="162" y="84"/>
                  </a:lnTo>
                  <a:lnTo>
                    <a:pt x="168" y="108"/>
                  </a:lnTo>
                  <a:lnTo>
                    <a:pt x="180" y="96"/>
                  </a:lnTo>
                  <a:lnTo>
                    <a:pt x="186" y="60"/>
                  </a:lnTo>
                  <a:lnTo>
                    <a:pt x="198" y="24"/>
                  </a:lnTo>
                  <a:lnTo>
                    <a:pt x="204" y="114"/>
                  </a:lnTo>
                  <a:lnTo>
                    <a:pt x="216" y="192"/>
                  </a:lnTo>
                  <a:lnTo>
                    <a:pt x="222" y="294"/>
                  </a:lnTo>
                  <a:lnTo>
                    <a:pt x="228" y="282"/>
                  </a:lnTo>
                  <a:lnTo>
                    <a:pt x="240" y="246"/>
                  </a:lnTo>
                  <a:lnTo>
                    <a:pt x="246" y="192"/>
                  </a:lnTo>
                  <a:lnTo>
                    <a:pt x="258" y="210"/>
                  </a:lnTo>
                  <a:lnTo>
                    <a:pt x="264" y="156"/>
                  </a:lnTo>
                  <a:lnTo>
                    <a:pt x="276" y="108"/>
                  </a:lnTo>
                  <a:lnTo>
                    <a:pt x="282" y="12"/>
                  </a:lnTo>
                  <a:lnTo>
                    <a:pt x="294" y="60"/>
                  </a:lnTo>
                  <a:lnTo>
                    <a:pt x="300" y="72"/>
                  </a:lnTo>
                  <a:lnTo>
                    <a:pt x="312" y="60"/>
                  </a:lnTo>
                  <a:lnTo>
                    <a:pt x="318" y="0"/>
                  </a:lnTo>
                  <a:lnTo>
                    <a:pt x="330" y="84"/>
                  </a:lnTo>
                  <a:lnTo>
                    <a:pt x="336" y="90"/>
                  </a:lnTo>
                  <a:lnTo>
                    <a:pt x="348" y="114"/>
                  </a:lnTo>
                  <a:lnTo>
                    <a:pt x="354" y="138"/>
                  </a:lnTo>
                  <a:lnTo>
                    <a:pt x="366" y="156"/>
                  </a:lnTo>
                  <a:lnTo>
                    <a:pt x="372" y="114"/>
                  </a:lnTo>
                  <a:lnTo>
                    <a:pt x="384" y="156"/>
                  </a:lnTo>
                  <a:lnTo>
                    <a:pt x="390" y="132"/>
                  </a:lnTo>
                  <a:lnTo>
                    <a:pt x="402" y="144"/>
                  </a:lnTo>
                  <a:lnTo>
                    <a:pt x="408" y="126"/>
                  </a:lnTo>
                  <a:lnTo>
                    <a:pt x="420" y="96"/>
                  </a:lnTo>
                  <a:lnTo>
                    <a:pt x="426" y="102"/>
                  </a:lnTo>
                  <a:lnTo>
                    <a:pt x="438" y="84"/>
                  </a:lnTo>
                  <a:lnTo>
                    <a:pt x="444" y="18"/>
                  </a:lnTo>
                  <a:lnTo>
                    <a:pt x="456" y="24"/>
                  </a:lnTo>
                  <a:lnTo>
                    <a:pt x="462" y="24"/>
                  </a:lnTo>
                  <a:lnTo>
                    <a:pt x="474" y="6"/>
                  </a:lnTo>
                  <a:lnTo>
                    <a:pt x="480" y="36"/>
                  </a:lnTo>
                  <a:lnTo>
                    <a:pt x="492" y="66"/>
                  </a:lnTo>
                  <a:lnTo>
                    <a:pt x="498" y="96"/>
                  </a:lnTo>
                  <a:lnTo>
                    <a:pt x="510" y="102"/>
                  </a:lnTo>
                  <a:lnTo>
                    <a:pt x="516" y="114"/>
                  </a:lnTo>
                  <a:lnTo>
                    <a:pt x="528" y="120"/>
                  </a:lnTo>
                  <a:lnTo>
                    <a:pt x="534" y="144"/>
                  </a:lnTo>
                  <a:lnTo>
                    <a:pt x="546" y="138"/>
                  </a:lnTo>
                  <a:lnTo>
                    <a:pt x="552" y="132"/>
                  </a:lnTo>
                  <a:lnTo>
                    <a:pt x="564" y="138"/>
                  </a:lnTo>
                  <a:lnTo>
                    <a:pt x="570" y="90"/>
                  </a:lnTo>
                  <a:lnTo>
                    <a:pt x="582" y="216"/>
                  </a:lnTo>
                  <a:lnTo>
                    <a:pt x="588" y="180"/>
                  </a:lnTo>
                  <a:lnTo>
                    <a:pt x="594" y="162"/>
                  </a:lnTo>
                  <a:lnTo>
                    <a:pt x="606" y="186"/>
                  </a:lnTo>
                  <a:lnTo>
                    <a:pt x="612" y="180"/>
                  </a:lnTo>
                  <a:lnTo>
                    <a:pt x="624" y="204"/>
                  </a:lnTo>
                  <a:lnTo>
                    <a:pt x="630" y="216"/>
                  </a:lnTo>
                  <a:lnTo>
                    <a:pt x="642" y="222"/>
                  </a:lnTo>
                  <a:lnTo>
                    <a:pt x="648" y="204"/>
                  </a:lnTo>
                  <a:lnTo>
                    <a:pt x="660" y="150"/>
                  </a:lnTo>
                  <a:lnTo>
                    <a:pt x="666" y="96"/>
                  </a:lnTo>
                  <a:lnTo>
                    <a:pt x="678" y="120"/>
                  </a:lnTo>
                  <a:lnTo>
                    <a:pt x="684" y="126"/>
                  </a:lnTo>
                  <a:lnTo>
                    <a:pt x="696" y="144"/>
                  </a:lnTo>
                  <a:lnTo>
                    <a:pt x="702" y="78"/>
                  </a:lnTo>
                  <a:lnTo>
                    <a:pt x="714" y="114"/>
                  </a:lnTo>
                  <a:lnTo>
                    <a:pt x="720" y="186"/>
                  </a:lnTo>
                  <a:lnTo>
                    <a:pt x="732" y="294"/>
                  </a:lnTo>
                  <a:lnTo>
                    <a:pt x="738" y="342"/>
                  </a:lnTo>
                  <a:lnTo>
                    <a:pt x="750" y="330"/>
                  </a:lnTo>
                  <a:lnTo>
                    <a:pt x="756" y="342"/>
                  </a:lnTo>
                  <a:lnTo>
                    <a:pt x="768" y="432"/>
                  </a:lnTo>
                  <a:lnTo>
                    <a:pt x="774" y="438"/>
                  </a:lnTo>
                  <a:lnTo>
                    <a:pt x="786" y="402"/>
                  </a:lnTo>
                  <a:lnTo>
                    <a:pt x="792" y="348"/>
                  </a:lnTo>
                  <a:lnTo>
                    <a:pt x="804" y="324"/>
                  </a:lnTo>
                  <a:lnTo>
                    <a:pt x="810" y="282"/>
                  </a:lnTo>
                  <a:lnTo>
                    <a:pt x="822" y="294"/>
                  </a:lnTo>
                  <a:lnTo>
                    <a:pt x="828" y="252"/>
                  </a:lnTo>
                  <a:lnTo>
                    <a:pt x="840" y="330"/>
                  </a:lnTo>
                  <a:lnTo>
                    <a:pt x="846" y="336"/>
                  </a:lnTo>
                  <a:lnTo>
                    <a:pt x="858" y="384"/>
                  </a:lnTo>
                  <a:lnTo>
                    <a:pt x="864" y="390"/>
                  </a:lnTo>
                  <a:lnTo>
                    <a:pt x="876" y="354"/>
                  </a:lnTo>
                  <a:lnTo>
                    <a:pt x="882" y="378"/>
                  </a:lnTo>
                  <a:lnTo>
                    <a:pt x="894" y="444"/>
                  </a:lnTo>
                  <a:lnTo>
                    <a:pt x="900" y="456"/>
                  </a:lnTo>
                  <a:lnTo>
                    <a:pt x="912" y="468"/>
                  </a:lnTo>
                  <a:lnTo>
                    <a:pt x="918" y="426"/>
                  </a:lnTo>
                  <a:lnTo>
                    <a:pt x="930" y="408"/>
                  </a:lnTo>
                  <a:lnTo>
                    <a:pt x="936" y="396"/>
                  </a:lnTo>
                  <a:lnTo>
                    <a:pt x="942" y="354"/>
                  </a:lnTo>
                  <a:lnTo>
                    <a:pt x="954" y="360"/>
                  </a:lnTo>
                  <a:lnTo>
                    <a:pt x="960" y="300"/>
                  </a:lnTo>
                  <a:lnTo>
                    <a:pt x="972" y="312"/>
                  </a:lnTo>
                  <a:lnTo>
                    <a:pt x="978" y="306"/>
                  </a:lnTo>
                  <a:lnTo>
                    <a:pt x="990" y="336"/>
                  </a:lnTo>
                  <a:lnTo>
                    <a:pt x="996" y="396"/>
                  </a:lnTo>
                  <a:lnTo>
                    <a:pt x="1008" y="372"/>
                  </a:lnTo>
                  <a:lnTo>
                    <a:pt x="1014" y="384"/>
                  </a:lnTo>
                  <a:lnTo>
                    <a:pt x="1026" y="324"/>
                  </a:lnTo>
                  <a:lnTo>
                    <a:pt x="1032" y="360"/>
                  </a:lnTo>
                  <a:lnTo>
                    <a:pt x="1044" y="420"/>
                  </a:lnTo>
                  <a:lnTo>
                    <a:pt x="1050" y="414"/>
                  </a:lnTo>
                  <a:lnTo>
                    <a:pt x="1062" y="378"/>
                  </a:lnTo>
                  <a:lnTo>
                    <a:pt x="1068" y="390"/>
                  </a:lnTo>
                  <a:lnTo>
                    <a:pt x="1080" y="372"/>
                  </a:lnTo>
                  <a:lnTo>
                    <a:pt x="1086" y="396"/>
                  </a:lnTo>
                  <a:lnTo>
                    <a:pt x="1098" y="384"/>
                  </a:lnTo>
                  <a:lnTo>
                    <a:pt x="1104" y="402"/>
                  </a:lnTo>
                  <a:lnTo>
                    <a:pt x="1116" y="354"/>
                  </a:lnTo>
                  <a:lnTo>
                    <a:pt x="1122" y="330"/>
                  </a:lnTo>
                  <a:lnTo>
                    <a:pt x="1134" y="342"/>
                  </a:lnTo>
                </a:path>
              </a:pathLst>
            </a:custGeom>
            <a:noFill/>
            <a:ln w="28575">
              <a:solidFill>
                <a:srgbClr val="00BFBF"/>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98" name="Freeform 93"/>
            <p:cNvSpPr>
              <a:spLocks/>
            </p:cNvSpPr>
            <p:nvPr/>
          </p:nvSpPr>
          <p:spPr bwMode="auto">
            <a:xfrm>
              <a:off x="4584" y="1200"/>
              <a:ext cx="168" cy="270"/>
            </a:xfrm>
            <a:custGeom>
              <a:avLst/>
              <a:gdLst/>
              <a:ahLst/>
              <a:cxnLst>
                <a:cxn ang="0">
                  <a:pos x="0" y="222"/>
                </a:cxn>
                <a:cxn ang="0">
                  <a:pos x="6" y="234"/>
                </a:cxn>
                <a:cxn ang="0">
                  <a:pos x="18" y="264"/>
                </a:cxn>
                <a:cxn ang="0">
                  <a:pos x="24" y="270"/>
                </a:cxn>
                <a:cxn ang="0">
                  <a:pos x="36" y="216"/>
                </a:cxn>
                <a:cxn ang="0">
                  <a:pos x="42" y="108"/>
                </a:cxn>
                <a:cxn ang="0">
                  <a:pos x="54" y="48"/>
                </a:cxn>
                <a:cxn ang="0">
                  <a:pos x="60" y="0"/>
                </a:cxn>
                <a:cxn ang="0">
                  <a:pos x="72" y="36"/>
                </a:cxn>
                <a:cxn ang="0">
                  <a:pos x="78" y="24"/>
                </a:cxn>
                <a:cxn ang="0">
                  <a:pos x="90" y="6"/>
                </a:cxn>
                <a:cxn ang="0">
                  <a:pos x="96" y="30"/>
                </a:cxn>
                <a:cxn ang="0">
                  <a:pos x="108" y="60"/>
                </a:cxn>
                <a:cxn ang="0">
                  <a:pos x="114" y="102"/>
                </a:cxn>
                <a:cxn ang="0">
                  <a:pos x="126" y="114"/>
                </a:cxn>
                <a:cxn ang="0">
                  <a:pos x="132" y="162"/>
                </a:cxn>
                <a:cxn ang="0">
                  <a:pos x="144" y="240"/>
                </a:cxn>
                <a:cxn ang="0">
                  <a:pos x="150" y="216"/>
                </a:cxn>
                <a:cxn ang="0">
                  <a:pos x="162" y="186"/>
                </a:cxn>
                <a:cxn ang="0">
                  <a:pos x="168" y="156"/>
                </a:cxn>
              </a:cxnLst>
              <a:rect l="0" t="0" r="r" b="b"/>
              <a:pathLst>
                <a:path w="168" h="270">
                  <a:moveTo>
                    <a:pt x="0" y="222"/>
                  </a:moveTo>
                  <a:lnTo>
                    <a:pt x="6" y="234"/>
                  </a:lnTo>
                  <a:lnTo>
                    <a:pt x="18" y="264"/>
                  </a:lnTo>
                  <a:lnTo>
                    <a:pt x="24" y="270"/>
                  </a:lnTo>
                  <a:lnTo>
                    <a:pt x="36" y="216"/>
                  </a:lnTo>
                  <a:lnTo>
                    <a:pt x="42" y="108"/>
                  </a:lnTo>
                  <a:lnTo>
                    <a:pt x="54" y="48"/>
                  </a:lnTo>
                  <a:lnTo>
                    <a:pt x="60" y="0"/>
                  </a:lnTo>
                  <a:lnTo>
                    <a:pt x="72" y="36"/>
                  </a:lnTo>
                  <a:lnTo>
                    <a:pt x="78" y="24"/>
                  </a:lnTo>
                  <a:lnTo>
                    <a:pt x="90" y="6"/>
                  </a:lnTo>
                  <a:lnTo>
                    <a:pt x="96" y="30"/>
                  </a:lnTo>
                  <a:lnTo>
                    <a:pt x="108" y="60"/>
                  </a:lnTo>
                  <a:lnTo>
                    <a:pt x="114" y="102"/>
                  </a:lnTo>
                  <a:lnTo>
                    <a:pt x="126" y="114"/>
                  </a:lnTo>
                  <a:lnTo>
                    <a:pt x="132" y="162"/>
                  </a:lnTo>
                  <a:lnTo>
                    <a:pt x="144" y="240"/>
                  </a:lnTo>
                  <a:lnTo>
                    <a:pt x="150" y="216"/>
                  </a:lnTo>
                  <a:lnTo>
                    <a:pt x="162" y="186"/>
                  </a:lnTo>
                  <a:lnTo>
                    <a:pt x="168" y="156"/>
                  </a:lnTo>
                </a:path>
              </a:pathLst>
            </a:custGeom>
            <a:noFill/>
            <a:ln w="28575">
              <a:solidFill>
                <a:srgbClr val="00BFBF"/>
              </a:solidFill>
              <a:prstDash val="solid"/>
              <a:round/>
              <a:headEnd/>
              <a:tailEnd/>
            </a:ln>
          </p:spPr>
          <p:txBody>
            <a:bodyPr vert="horz" wrap="square" lIns="91440" tIns="45720" rIns="91440" bIns="45720" numCol="1" anchor="t" anchorCtr="0" compatLnSpc="1">
              <a:prstTxWarp prst="textNoShape">
                <a:avLst/>
              </a:prstTxWarp>
            </a:bodyPr>
            <a:lstStyle/>
            <a:p>
              <a:endParaRPr lang="en-US" sz="1200"/>
            </a:p>
          </p:txBody>
        </p:sp>
        <p:sp>
          <p:nvSpPr>
            <p:cNvPr id="99" name="Rectangle 94"/>
            <p:cNvSpPr>
              <a:spLocks noChangeArrowheads="1"/>
            </p:cNvSpPr>
            <p:nvPr/>
          </p:nvSpPr>
          <p:spPr bwMode="auto">
            <a:xfrm>
              <a:off x="2826" y="3630"/>
              <a:ext cx="323"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sample</a:t>
              </a:r>
              <a:endParaRPr kumimoji="0" lang="en-US" sz="1200" b="0" i="0" u="none" strike="noStrike" cap="none" normalizeH="0" baseline="0" smtClean="0">
                <a:ln>
                  <a:noFill/>
                </a:ln>
                <a:solidFill>
                  <a:schemeClr val="tx1"/>
                </a:solidFill>
                <a:effectLst/>
                <a:latin typeface="Arial" pitchFamily="34" charset="0"/>
              </a:endParaRPr>
            </a:p>
          </p:txBody>
        </p:sp>
        <p:sp>
          <p:nvSpPr>
            <p:cNvPr id="100" name="Rectangle 95"/>
            <p:cNvSpPr>
              <a:spLocks noChangeArrowheads="1"/>
            </p:cNvSpPr>
            <p:nvPr/>
          </p:nvSpPr>
          <p:spPr bwMode="auto">
            <a:xfrm rot="16200000">
              <a:off x="841" y="2025"/>
              <a:ext cx="273" cy="121"/>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700" b="0" i="0" u="none" strike="noStrike" cap="none" normalizeH="0" baseline="0" smtClean="0">
                  <a:ln>
                    <a:noFill/>
                  </a:ln>
                  <a:solidFill>
                    <a:srgbClr val="000000"/>
                  </a:solidFill>
                  <a:effectLst/>
                  <a:latin typeface="Helvetica" charset="0"/>
                </a:rPr>
                <a:t>power</a:t>
              </a:r>
              <a:endParaRPr kumimoji="0" lang="en-US" sz="1200" b="0" i="0" u="none" strike="noStrike" cap="none" normalizeH="0" baseline="0" smtClean="0">
                <a:ln>
                  <a:noFill/>
                </a:ln>
                <a:solidFill>
                  <a:schemeClr val="tx1"/>
                </a:solidFill>
                <a:effectLst/>
                <a:latin typeface="Arial" pitchFamily="34" charset="0"/>
              </a:endParaRPr>
            </a:p>
          </p:txBody>
        </p:sp>
      </p:grpSp>
      <p:pic>
        <p:nvPicPr>
          <p:cNvPr id="129028" name="Picture 4"/>
          <p:cNvPicPr>
            <a:picLocks noChangeAspect="1" noChangeArrowheads="1"/>
          </p:cNvPicPr>
          <p:nvPr/>
        </p:nvPicPr>
        <p:blipFill>
          <a:blip r:embed="rId5" cstate="print"/>
          <a:srcRect/>
          <a:stretch>
            <a:fillRect/>
          </a:stretch>
        </p:blipFill>
        <p:spPr bwMode="auto">
          <a:xfrm>
            <a:off x="4572000" y="3715768"/>
            <a:ext cx="3589867" cy="26924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Projects - 1</a:t>
            </a:r>
            <a:endParaRPr lang="en-US" dirty="0"/>
          </a:p>
        </p:txBody>
      </p:sp>
      <p:sp>
        <p:nvSpPr>
          <p:cNvPr id="3" name="Content Placeholder 2"/>
          <p:cNvSpPr>
            <a:spLocks noGrp="1"/>
          </p:cNvSpPr>
          <p:nvPr>
            <p:ph idx="1"/>
          </p:nvPr>
        </p:nvSpPr>
        <p:spPr/>
        <p:txBody>
          <a:bodyPr/>
          <a:lstStyle/>
          <a:p>
            <a:r>
              <a:rPr lang="en-US" sz="2000" dirty="0" smtClean="0"/>
              <a:t>“Student projects” are simulation projects intended to illustrate radar signal behavior and/or teach students to implement simple signal processing algorithms</a:t>
            </a:r>
          </a:p>
          <a:p>
            <a:endParaRPr lang="en-US" sz="2000" dirty="0" smtClean="0"/>
          </a:p>
          <a:p>
            <a:r>
              <a:rPr lang="en-US" sz="2000" dirty="0" smtClean="0"/>
              <a:t>Included are four project topics</a:t>
            </a:r>
          </a:p>
          <a:p>
            <a:pPr lvl="1"/>
            <a:r>
              <a:rPr lang="en-US" sz="1800" dirty="0" smtClean="0"/>
              <a:t>RCS statistics</a:t>
            </a:r>
          </a:p>
          <a:p>
            <a:pPr lvl="1"/>
            <a:r>
              <a:rPr lang="en-US" sz="1800" dirty="0" smtClean="0"/>
              <a:t>Linear FM waveform properties and matched filtering</a:t>
            </a:r>
          </a:p>
          <a:p>
            <a:pPr lvl="1"/>
            <a:r>
              <a:rPr lang="en-US" sz="1800" dirty="0" smtClean="0"/>
              <a:t>Pulse Doppler processing and detection</a:t>
            </a:r>
          </a:p>
          <a:p>
            <a:pPr lvl="1"/>
            <a:r>
              <a:rPr lang="en-US" sz="1800" dirty="0" smtClean="0"/>
              <a:t>CFAR detection</a:t>
            </a:r>
          </a:p>
          <a:p>
            <a:endParaRPr lang="en-US" sz="2000" dirty="0" smtClean="0"/>
          </a:p>
          <a:p>
            <a:r>
              <a:rPr lang="en-US" sz="2000" dirty="0" smtClean="0"/>
              <a:t>For each project, the following are provided:</a:t>
            </a:r>
          </a:p>
          <a:p>
            <a:pPr lvl="1"/>
            <a:r>
              <a:rPr lang="en-US" sz="1600" dirty="0" smtClean="0"/>
              <a:t>Example problem assignment in Microsoft Word format</a:t>
            </a:r>
          </a:p>
          <a:p>
            <a:pPr lvl="1"/>
            <a:r>
              <a:rPr lang="en-US" sz="1600" dirty="0" smtClean="0"/>
              <a:t>Example problem solution consisting of</a:t>
            </a:r>
          </a:p>
          <a:p>
            <a:pPr lvl="2"/>
            <a:r>
              <a:rPr lang="en-US" sz="1600" dirty="0" smtClean="0"/>
              <a:t>Sample MATLAB code</a:t>
            </a:r>
          </a:p>
          <a:p>
            <a:pPr lvl="2"/>
            <a:r>
              <a:rPr lang="en-US" sz="1600" dirty="0" smtClean="0"/>
              <a:t>Microsoft Word document describing the solution</a:t>
            </a:r>
            <a:endParaRPr lang="en-US" sz="1800" dirty="0"/>
          </a:p>
        </p:txBody>
      </p:sp>
      <p:sp>
        <p:nvSpPr>
          <p:cNvPr id="4" name="Slide Number Placeholder 3"/>
          <p:cNvSpPr>
            <a:spLocks noGrp="1"/>
          </p:cNvSpPr>
          <p:nvPr>
            <p:ph type="sldNum" sz="quarter" idx="10"/>
          </p:nvPr>
        </p:nvSpPr>
        <p:spPr/>
        <p:txBody>
          <a:bodyPr/>
          <a:lstStyle/>
          <a:p>
            <a:pPr>
              <a:defRPr/>
            </a:pPr>
            <a:fld id="{2D519235-25C9-4E8E-A54F-89C8942FE5D8}" type="slidenum">
              <a:rPr lang="en-US" smtClean="0"/>
              <a:pPr>
                <a:defRPr/>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Projects - 2</a:t>
            </a:r>
            <a:endParaRPr lang="en-US" dirty="0"/>
          </a:p>
        </p:txBody>
      </p:sp>
      <p:sp>
        <p:nvSpPr>
          <p:cNvPr id="3" name="Content Placeholder 2"/>
          <p:cNvSpPr>
            <a:spLocks noGrp="1"/>
          </p:cNvSpPr>
          <p:nvPr>
            <p:ph idx="1"/>
          </p:nvPr>
        </p:nvSpPr>
        <p:spPr>
          <a:xfrm>
            <a:off x="250723" y="1165225"/>
            <a:ext cx="8642554" cy="4525963"/>
          </a:xfrm>
        </p:spPr>
        <p:txBody>
          <a:bodyPr/>
          <a:lstStyle/>
          <a:p>
            <a:r>
              <a:rPr lang="en-US" sz="2400" dirty="0" smtClean="0">
                <a:solidFill>
                  <a:srgbClr val="C00000"/>
                </a:solidFill>
              </a:rPr>
              <a:t>Document note for all projects</a:t>
            </a:r>
            <a:r>
              <a:rPr lang="en-US" sz="2400" dirty="0" smtClean="0"/>
              <a:t>:  Equations in the problem assignment and solution documents were created in </a:t>
            </a:r>
            <a:r>
              <a:rPr lang="en-US" sz="2400" dirty="0" err="1" smtClean="0"/>
              <a:t>MathType</a:t>
            </a:r>
            <a:r>
              <a:rPr lang="en-US" sz="2400" dirty="0" smtClean="0"/>
              <a:t>™.  </a:t>
            </a:r>
            <a:r>
              <a:rPr lang="en-US" sz="2400" dirty="0" err="1" smtClean="0"/>
              <a:t>MathType</a:t>
            </a:r>
            <a:r>
              <a:rPr lang="en-US" sz="2400" dirty="0" smtClean="0"/>
              <a:t> is an upgrade to Microsoft’s Equation Editor.  It can edit equations created in Equation Editor, however, the converse is not true.  In addition, </a:t>
            </a:r>
            <a:r>
              <a:rPr lang="en-US" sz="2400" dirty="0" err="1" smtClean="0"/>
              <a:t>MathType</a:t>
            </a:r>
            <a:r>
              <a:rPr lang="en-US" sz="2400" dirty="0" smtClean="0"/>
              <a:t> may use some fonts or characters not available on machines on which it is not installed. Consequently, it is recommended that the user install </a:t>
            </a:r>
            <a:r>
              <a:rPr lang="en-US" sz="2400" dirty="0" err="1" smtClean="0"/>
              <a:t>MathType</a:t>
            </a:r>
            <a:r>
              <a:rPr lang="en-US" sz="2400" dirty="0" smtClean="0"/>
              <a:t> if it is desired to work with the student project assignment and solution documents.  </a:t>
            </a:r>
            <a:r>
              <a:rPr lang="en-US" sz="2400" dirty="0" err="1" smtClean="0"/>
              <a:t>MathType</a:t>
            </a:r>
            <a:r>
              <a:rPr lang="en-US" sz="2400" dirty="0" smtClean="0"/>
              <a:t> is available at </a:t>
            </a:r>
            <a:r>
              <a:rPr lang="en-US" sz="2400" dirty="0" smtClean="0">
                <a:hlinkClick r:id="rId3"/>
              </a:rPr>
              <a:t>www.dessci.com/en/products/mathtype/</a:t>
            </a:r>
            <a:r>
              <a:rPr lang="en-US" sz="2400" dirty="0" smtClean="0"/>
              <a:t>.</a:t>
            </a:r>
          </a:p>
          <a:p>
            <a:pPr lvl="1"/>
            <a:endParaRPr lang="en-US" sz="2000" dirty="0"/>
          </a:p>
        </p:txBody>
      </p:sp>
      <p:sp>
        <p:nvSpPr>
          <p:cNvPr id="4" name="Slide Number Placeholder 3"/>
          <p:cNvSpPr>
            <a:spLocks noGrp="1"/>
          </p:cNvSpPr>
          <p:nvPr>
            <p:ph type="sldNum" sz="quarter" idx="10"/>
          </p:nvPr>
        </p:nvSpPr>
        <p:spPr/>
        <p:txBody>
          <a:bodyPr/>
          <a:lstStyle/>
          <a:p>
            <a:pPr>
              <a:defRPr/>
            </a:pPr>
            <a:fld id="{2D519235-25C9-4E8E-A54F-89C8942FE5D8}" type="slidenum">
              <a:rPr lang="en-US" smtClean="0"/>
              <a:pPr>
                <a:defRPr/>
              </a:pPr>
              <a:t>36</a:t>
            </a:fld>
            <a:endParaRPr 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Student Projects - 3</a:t>
            </a:r>
            <a:endParaRPr lang="en-US" dirty="0"/>
          </a:p>
        </p:txBody>
      </p:sp>
      <p:sp>
        <p:nvSpPr>
          <p:cNvPr id="3" name="Content Placeholder 2"/>
          <p:cNvSpPr>
            <a:spLocks noGrp="1"/>
          </p:cNvSpPr>
          <p:nvPr>
            <p:ph idx="1"/>
          </p:nvPr>
        </p:nvSpPr>
        <p:spPr/>
        <p:txBody>
          <a:bodyPr/>
          <a:lstStyle/>
          <a:p>
            <a:r>
              <a:rPr lang="en-US" sz="2400" dirty="0" smtClean="0"/>
              <a:t>All projects are self-contained and self-explanatory using the problem assignment document, except for the pulse Doppler project</a:t>
            </a:r>
          </a:p>
          <a:p>
            <a:endParaRPr lang="en-US" sz="2400" dirty="0" smtClean="0"/>
          </a:p>
          <a:p>
            <a:r>
              <a:rPr lang="en-US" sz="2400" dirty="0" smtClean="0"/>
              <a:t>The pulse Doppler project requires that data be generated by the instructor, to be analyzed by the students.</a:t>
            </a:r>
          </a:p>
          <a:p>
            <a:endParaRPr lang="en-US" sz="2400" dirty="0" smtClean="0"/>
          </a:p>
          <a:p>
            <a:r>
              <a:rPr lang="en-US" sz="2400" dirty="0" smtClean="0"/>
              <a:t>The following charts provide some additional detail on creating data for the pulse Doppler project and then using that data in the sample solution.</a:t>
            </a:r>
            <a:endParaRPr lang="en-US" sz="2000" dirty="0"/>
          </a:p>
        </p:txBody>
      </p:sp>
      <p:sp>
        <p:nvSpPr>
          <p:cNvPr id="4" name="Slide Number Placeholder 3"/>
          <p:cNvSpPr>
            <a:spLocks noGrp="1"/>
          </p:cNvSpPr>
          <p:nvPr>
            <p:ph type="sldNum" sz="quarter" idx="10"/>
          </p:nvPr>
        </p:nvSpPr>
        <p:spPr/>
        <p:txBody>
          <a:bodyPr/>
          <a:lstStyle/>
          <a:p>
            <a:pPr>
              <a:defRPr/>
            </a:pPr>
            <a:fld id="{2D519235-25C9-4E8E-A54F-89C8942FE5D8}" type="slidenum">
              <a:rPr lang="en-US" smtClean="0"/>
              <a:pPr>
                <a:defRPr/>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Number Placeholder 3"/>
          <p:cNvSpPr>
            <a:spLocks noGrp="1"/>
          </p:cNvSpPr>
          <p:nvPr>
            <p:ph type="sldNum" sz="quarter" idx="10"/>
          </p:nvPr>
        </p:nvSpPr>
        <p:spPr>
          <a:noFill/>
        </p:spPr>
        <p:txBody>
          <a:bodyPr/>
          <a:lstStyle/>
          <a:p>
            <a:fld id="{C6E5D0B7-6930-4AF8-B19C-3E691117E96D}" type="slidenum">
              <a:rPr lang="en-US"/>
              <a:pPr/>
              <a:t>38</a:t>
            </a:fld>
            <a:endParaRPr lang="en-US"/>
          </a:p>
        </p:txBody>
      </p:sp>
      <p:sp>
        <p:nvSpPr>
          <p:cNvPr id="10243" name="Rectangle 7"/>
          <p:cNvSpPr>
            <a:spLocks noGrp="1" noChangeArrowheads="1"/>
          </p:cNvSpPr>
          <p:nvPr>
            <p:ph type="title"/>
          </p:nvPr>
        </p:nvSpPr>
        <p:spPr/>
        <p:txBody>
          <a:bodyPr/>
          <a:lstStyle/>
          <a:p>
            <a:pPr eaLnBrk="1" hangingPunct="1"/>
            <a:r>
              <a:rPr lang="en-US" smtClean="0"/>
              <a:t>MTI + Pulse Doppler Processing</a:t>
            </a:r>
          </a:p>
        </p:txBody>
      </p:sp>
      <p:sp>
        <p:nvSpPr>
          <p:cNvPr id="10244" name="Rectangle 8"/>
          <p:cNvSpPr>
            <a:spLocks noGrp="1" noChangeArrowheads="1"/>
          </p:cNvSpPr>
          <p:nvPr>
            <p:ph type="body" idx="1"/>
          </p:nvPr>
        </p:nvSpPr>
        <p:spPr>
          <a:xfrm>
            <a:off x="457200" y="1216025"/>
            <a:ext cx="8229600" cy="4525963"/>
          </a:xfrm>
        </p:spPr>
        <p:txBody>
          <a:bodyPr/>
          <a:lstStyle/>
          <a:p>
            <a:pPr eaLnBrk="1" hangingPunct="1">
              <a:lnSpc>
                <a:spcPct val="80000"/>
              </a:lnSpc>
            </a:pPr>
            <a:r>
              <a:rPr lang="en-US" sz="2000" smtClean="0"/>
              <a:t>Place all files in the </a:t>
            </a:r>
            <a:r>
              <a:rPr lang="en-US" sz="2000" b="0" smtClean="0">
                <a:latin typeface="Courier New" pitchFamily="49" charset="0"/>
              </a:rPr>
              <a:t>Pulse Doppler</a:t>
            </a:r>
            <a:r>
              <a:rPr lang="en-US" sz="2000" smtClean="0"/>
              <a:t> directory in the MATLAB </a:t>
            </a:r>
            <a:r>
              <a:rPr lang="en-US" sz="2000" b="0" smtClean="0">
                <a:latin typeface="Courier New" pitchFamily="49" charset="0"/>
              </a:rPr>
              <a:t>work</a:t>
            </a:r>
            <a:r>
              <a:rPr lang="en-US" sz="2000" smtClean="0"/>
              <a:t> directory</a:t>
            </a:r>
          </a:p>
          <a:p>
            <a:pPr lvl="1" eaLnBrk="1" hangingPunct="1">
              <a:lnSpc>
                <a:spcPct val="80000"/>
              </a:lnSpc>
            </a:pPr>
            <a:r>
              <a:rPr lang="en-US" sz="1800" smtClean="0"/>
              <a:t>Or anywhere on the MATLAB path</a:t>
            </a:r>
          </a:p>
          <a:p>
            <a:pPr eaLnBrk="1" hangingPunct="1">
              <a:lnSpc>
                <a:spcPct val="80000"/>
              </a:lnSpc>
            </a:pPr>
            <a:r>
              <a:rPr lang="en-US" sz="2000" b="0" smtClean="0">
                <a:latin typeface="Courier New" pitchFamily="49" charset="0"/>
              </a:rPr>
              <a:t>&gt;&gt; edit makedata</a:t>
            </a:r>
          </a:p>
          <a:p>
            <a:pPr lvl="1" eaLnBrk="1" hangingPunct="1">
              <a:lnSpc>
                <a:spcPct val="80000"/>
              </a:lnSpc>
            </a:pPr>
            <a:r>
              <a:rPr lang="en-US" sz="1800" smtClean="0"/>
              <a:t>Set all parameters by editing input section of </a:t>
            </a:r>
            <a:r>
              <a:rPr lang="en-US" sz="1800" b="0" smtClean="0">
                <a:latin typeface="Courier New" pitchFamily="49" charset="0"/>
              </a:rPr>
              <a:t>makedata.m</a:t>
            </a:r>
          </a:p>
          <a:p>
            <a:pPr lvl="1" eaLnBrk="1" hangingPunct="1">
              <a:lnSpc>
                <a:spcPct val="80000"/>
              </a:lnSpc>
            </a:pPr>
            <a:r>
              <a:rPr lang="en-US" sz="1800" smtClean="0"/>
              <a:t>Includes noise, clutter, moving targets, and </a:t>
            </a:r>
            <a:r>
              <a:rPr lang="en-US" sz="1800" b="0" i="1" smtClean="0">
                <a:latin typeface="Times New Roman" pitchFamily="18" charset="0"/>
              </a:rPr>
              <a:t>R</a:t>
            </a:r>
            <a:r>
              <a:rPr lang="en-US" sz="1800" b="0" baseline="30000" smtClean="0">
                <a:latin typeface="Times New Roman" pitchFamily="18" charset="0"/>
              </a:rPr>
              <a:t>4</a:t>
            </a:r>
            <a:endParaRPr lang="en-US" sz="1800" smtClean="0"/>
          </a:p>
          <a:p>
            <a:pPr lvl="2" eaLnBrk="1" hangingPunct="1">
              <a:lnSpc>
                <a:spcPct val="80000"/>
              </a:lnSpc>
            </a:pPr>
            <a:r>
              <a:rPr lang="en-US" sz="1800" smtClean="0"/>
              <a:t>Radar parameters: RF, PRF, range window</a:t>
            </a:r>
          </a:p>
          <a:p>
            <a:pPr lvl="2" eaLnBrk="1" hangingPunct="1">
              <a:lnSpc>
                <a:spcPct val="80000"/>
              </a:lnSpc>
            </a:pPr>
            <a:r>
              <a:rPr lang="en-US" sz="1800" smtClean="0"/>
              <a:t>Target SNR, ranges, velocities, #of targets</a:t>
            </a:r>
          </a:p>
          <a:p>
            <a:pPr lvl="2" eaLnBrk="1" hangingPunct="1">
              <a:lnSpc>
                <a:spcPct val="80000"/>
              </a:lnSpc>
            </a:pPr>
            <a:r>
              <a:rPr lang="en-US" sz="1800" smtClean="0"/>
              <a:t>CNR</a:t>
            </a:r>
          </a:p>
          <a:p>
            <a:pPr eaLnBrk="1" hangingPunct="1">
              <a:lnSpc>
                <a:spcPct val="80000"/>
              </a:lnSpc>
            </a:pPr>
            <a:r>
              <a:rPr lang="en-US" sz="2000" b="0" smtClean="0">
                <a:latin typeface="Courier New" pitchFamily="49" charset="0"/>
              </a:rPr>
              <a:t>&gt;&gt; makedata</a:t>
            </a:r>
          </a:p>
          <a:p>
            <a:pPr lvl="1" eaLnBrk="1" hangingPunct="1">
              <a:lnSpc>
                <a:spcPct val="80000"/>
              </a:lnSpc>
            </a:pPr>
            <a:r>
              <a:rPr lang="en-US" sz="1800" smtClean="0"/>
              <a:t>To create data set for processing</a:t>
            </a:r>
          </a:p>
          <a:p>
            <a:pPr lvl="1" eaLnBrk="1" hangingPunct="1">
              <a:lnSpc>
                <a:spcPct val="80000"/>
              </a:lnSpc>
            </a:pPr>
            <a:r>
              <a:rPr lang="en-US" sz="1800" smtClean="0"/>
              <a:t>Output data in </a:t>
            </a:r>
            <a:r>
              <a:rPr lang="en-US" sz="1800" b="0" i="1" smtClean="0">
                <a:latin typeface="Courier New" pitchFamily="49" charset="0"/>
              </a:rPr>
              <a:t>file</a:t>
            </a:r>
            <a:r>
              <a:rPr lang="en-US" sz="1800" b="0" smtClean="0">
                <a:latin typeface="Courier New" pitchFamily="49" charset="0"/>
              </a:rPr>
              <a:t>.mat</a:t>
            </a:r>
          </a:p>
          <a:p>
            <a:pPr lvl="2" eaLnBrk="1" hangingPunct="1">
              <a:lnSpc>
                <a:spcPct val="80000"/>
              </a:lnSpc>
            </a:pPr>
            <a:r>
              <a:rPr lang="en-US" sz="1800" smtClean="0"/>
              <a:t>Where </a:t>
            </a:r>
            <a:r>
              <a:rPr lang="en-US" sz="1800" i="1" smtClean="0">
                <a:latin typeface="Courier New" pitchFamily="49" charset="0"/>
              </a:rPr>
              <a:t>file</a:t>
            </a:r>
            <a:r>
              <a:rPr lang="en-US" sz="1800" smtClean="0"/>
              <a:t> is the “root file name” you specify</a:t>
            </a:r>
          </a:p>
          <a:p>
            <a:pPr lvl="2" eaLnBrk="1" hangingPunct="1">
              <a:lnSpc>
                <a:spcPct val="80000"/>
              </a:lnSpc>
            </a:pPr>
            <a:r>
              <a:rPr lang="en-US" sz="1800" smtClean="0"/>
              <a:t>Parameters logged in </a:t>
            </a:r>
            <a:r>
              <a:rPr lang="en-US" sz="1800" i="1" smtClean="0">
                <a:latin typeface="Courier New" pitchFamily="49" charset="0"/>
              </a:rPr>
              <a:t>file</a:t>
            </a:r>
            <a:r>
              <a:rPr lang="en-US" sz="1800" smtClean="0">
                <a:latin typeface="Courier New" pitchFamily="49" charset="0"/>
              </a:rPr>
              <a:t>.lis</a:t>
            </a:r>
          </a:p>
          <a:p>
            <a:pPr eaLnBrk="1" hangingPunct="1">
              <a:lnSpc>
                <a:spcPct val="80000"/>
              </a:lnSpc>
            </a:pPr>
            <a:r>
              <a:rPr lang="en-US" sz="2000" b="0" smtClean="0">
                <a:latin typeface="Courier New" pitchFamily="49" charset="0"/>
              </a:rPr>
              <a:t>&gt;&gt; procdata</a:t>
            </a:r>
          </a:p>
          <a:p>
            <a:pPr lvl="1" eaLnBrk="1" hangingPunct="1">
              <a:lnSpc>
                <a:spcPct val="80000"/>
              </a:lnSpc>
            </a:pPr>
            <a:r>
              <a:rPr lang="en-US" sz="1800" smtClean="0"/>
              <a:t>To perform MTI + pulse Doppler processing, generate displays</a:t>
            </a:r>
          </a:p>
          <a:p>
            <a:pPr lvl="2" eaLnBrk="1" hangingPunct="1">
              <a:lnSpc>
                <a:spcPct val="80000"/>
              </a:lnSpc>
            </a:pPr>
            <a:r>
              <a:rPr lang="en-US" sz="1800" smtClean="0"/>
              <a:t>Input is in same </a:t>
            </a:r>
            <a:r>
              <a:rPr lang="en-US" sz="1800" i="1" smtClean="0">
                <a:latin typeface="Courier New" pitchFamily="49" charset="0"/>
              </a:rPr>
              <a:t>file</a:t>
            </a:r>
            <a:r>
              <a:rPr lang="en-US" sz="1800" smtClean="0">
                <a:latin typeface="Courier New" pitchFamily="49" charset="0"/>
              </a:rPr>
              <a:t>.mat</a:t>
            </a:r>
            <a:r>
              <a:rPr lang="en-US" sz="1800" smtClean="0"/>
              <a:t> specified in </a:t>
            </a:r>
            <a:r>
              <a:rPr lang="en-US" sz="1800" smtClean="0">
                <a:latin typeface="Courier New" pitchFamily="49" charset="0"/>
              </a:rPr>
              <a:t>makedata</a:t>
            </a:r>
          </a:p>
          <a:p>
            <a:pPr lvl="2" eaLnBrk="1" hangingPunct="1">
              <a:lnSpc>
                <a:spcPct val="80000"/>
              </a:lnSpc>
            </a:pPr>
            <a:r>
              <a:rPr lang="en-US" sz="1800" smtClean="0"/>
              <a:t>Program </a:t>
            </a:r>
            <a:r>
              <a:rPr lang="en-US" sz="1800" smtClean="0">
                <a:latin typeface="Courier New" pitchFamily="49" charset="0"/>
              </a:rPr>
              <a:t>pauses</a:t>
            </a:r>
            <a:r>
              <a:rPr lang="en-US" sz="1800" smtClean="0"/>
              <a:t> at every graph; hit any key to continue</a:t>
            </a:r>
            <a:endParaRPr lang="en-US" sz="1800" smtClean="0">
              <a:latin typeface="Courier New" pitchFamily="49"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4"/>
          <p:cNvSpPr>
            <a:spLocks noGrp="1"/>
          </p:cNvSpPr>
          <p:nvPr>
            <p:ph type="sldNum" sz="quarter" idx="10"/>
          </p:nvPr>
        </p:nvSpPr>
        <p:spPr>
          <a:noFill/>
        </p:spPr>
        <p:txBody>
          <a:bodyPr/>
          <a:lstStyle/>
          <a:p>
            <a:fld id="{C7CF5B06-F86A-452B-8238-007CF1D8606C}" type="slidenum">
              <a:rPr lang="en-US"/>
              <a:pPr/>
              <a:t>39</a:t>
            </a:fld>
            <a:endParaRPr lang="en-US"/>
          </a:p>
        </p:txBody>
      </p:sp>
      <p:sp>
        <p:nvSpPr>
          <p:cNvPr id="11267" name="Rectangle 2"/>
          <p:cNvSpPr>
            <a:spLocks noGrp="1" noChangeArrowheads="1"/>
          </p:cNvSpPr>
          <p:nvPr>
            <p:ph type="title"/>
          </p:nvPr>
        </p:nvSpPr>
        <p:spPr/>
        <p:txBody>
          <a:bodyPr/>
          <a:lstStyle/>
          <a:p>
            <a:pPr eaLnBrk="1" hangingPunct="1"/>
            <a:r>
              <a:rPr lang="en-US" smtClean="0"/>
              <a:t>Create PD Data: </a:t>
            </a:r>
            <a:r>
              <a:rPr lang="en-US" smtClean="0">
                <a:latin typeface="Courier New" pitchFamily="49" charset="0"/>
              </a:rPr>
              <a:t>makedata</a:t>
            </a:r>
          </a:p>
        </p:txBody>
      </p:sp>
      <p:sp>
        <p:nvSpPr>
          <p:cNvPr id="11268" name="Rectangle 3"/>
          <p:cNvSpPr>
            <a:spLocks noGrp="1" noChangeArrowheads="1"/>
          </p:cNvSpPr>
          <p:nvPr>
            <p:ph type="body" sz="half" idx="1"/>
          </p:nvPr>
        </p:nvSpPr>
        <p:spPr>
          <a:xfrm>
            <a:off x="457200" y="1165225"/>
            <a:ext cx="4038600" cy="4786313"/>
          </a:xfrm>
        </p:spPr>
        <p:txBody>
          <a:bodyPr/>
          <a:lstStyle/>
          <a:p>
            <a:pPr eaLnBrk="1" hangingPunct="1">
              <a:buFontTx/>
              <a:buNone/>
            </a:pPr>
            <a:r>
              <a:rPr lang="en-US" sz="1200" smtClean="0">
                <a:latin typeface="Arial Narrow" pitchFamily="34" charset="0"/>
              </a:rPr>
              <a:t>% User Input Section  ####################################</a:t>
            </a:r>
          </a:p>
          <a:p>
            <a:pPr eaLnBrk="1" hangingPunct="1">
              <a:buFontTx/>
              <a:buNone/>
            </a:pPr>
            <a:r>
              <a:rPr lang="en-US" sz="1200" smtClean="0">
                <a:latin typeface="Arial Narrow" pitchFamily="34" charset="0"/>
              </a:rPr>
              <a:t>% ####################################################</a:t>
            </a:r>
          </a:p>
          <a:p>
            <a:pPr eaLnBrk="1" hangingPunct="1">
              <a:buFontTx/>
              <a:buNone/>
            </a:pPr>
            <a:endParaRPr lang="en-US" sz="1200" smtClean="0">
              <a:latin typeface="Arial Narrow" pitchFamily="34" charset="0"/>
            </a:endParaRPr>
          </a:p>
          <a:p>
            <a:pPr eaLnBrk="1" hangingPunct="1">
              <a:buFontTx/>
              <a:buNone/>
            </a:pPr>
            <a:r>
              <a:rPr lang="en-US" sz="1200" smtClean="0">
                <a:latin typeface="Arial Narrow" pitchFamily="34" charset="0"/>
              </a:rPr>
              <a:t>% Get root file name for saving results</a:t>
            </a:r>
          </a:p>
          <a:p>
            <a:pPr eaLnBrk="1" hangingPunct="1">
              <a:buFontTx/>
              <a:buNone/>
            </a:pPr>
            <a:r>
              <a:rPr lang="en-US" sz="1200" smtClean="0">
                <a:latin typeface="Arial Narrow" pitchFamily="34" charset="0"/>
              </a:rPr>
              <a:t>file=input('Enter root file name for data and listing files: ','s');</a:t>
            </a:r>
          </a:p>
          <a:p>
            <a:pPr eaLnBrk="1" hangingPunct="1">
              <a:buFontTx/>
              <a:buNone/>
            </a:pPr>
            <a:endParaRPr lang="en-US" sz="1200" smtClean="0">
              <a:latin typeface="Arial Narrow" pitchFamily="34" charset="0"/>
            </a:endParaRPr>
          </a:p>
          <a:p>
            <a:pPr eaLnBrk="1" hangingPunct="1">
              <a:buFontTx/>
              <a:buNone/>
            </a:pPr>
            <a:r>
              <a:rPr lang="en-US" sz="1200" smtClean="0">
                <a:latin typeface="Arial Narrow" pitchFamily="34" charset="0"/>
              </a:rPr>
              <a:t>T = 10e-6;     % pulse length, seconds</a:t>
            </a:r>
          </a:p>
          <a:p>
            <a:pPr eaLnBrk="1" hangingPunct="1">
              <a:buFontTx/>
              <a:buNone/>
            </a:pPr>
            <a:r>
              <a:rPr lang="en-US" sz="1200" smtClean="0">
                <a:latin typeface="Arial Narrow" pitchFamily="34" charset="0"/>
              </a:rPr>
              <a:t>W = 10e6;      % chirp bandwidth, Hz</a:t>
            </a:r>
          </a:p>
          <a:p>
            <a:pPr eaLnBrk="1" hangingPunct="1">
              <a:buFontTx/>
              <a:buNone/>
            </a:pPr>
            <a:r>
              <a:rPr lang="en-US" sz="1200" smtClean="0">
                <a:latin typeface="Arial Narrow" pitchFamily="34" charset="0"/>
              </a:rPr>
              <a:t>fs = 12e6;     % chirp sampling rate, Hz; oversample by a little</a:t>
            </a:r>
          </a:p>
          <a:p>
            <a:pPr eaLnBrk="1" hangingPunct="1">
              <a:buFontTx/>
              <a:buNone/>
            </a:pPr>
            <a:endParaRPr lang="en-US" sz="1200" smtClean="0">
              <a:latin typeface="Arial Narrow" pitchFamily="34" charset="0"/>
            </a:endParaRPr>
          </a:p>
          <a:p>
            <a:pPr eaLnBrk="1" hangingPunct="1">
              <a:buFontTx/>
              <a:buNone/>
            </a:pPr>
            <a:endParaRPr lang="en-US" sz="1200" smtClean="0">
              <a:latin typeface="Arial Narrow" pitchFamily="34" charset="0"/>
            </a:endParaRPr>
          </a:p>
          <a:p>
            <a:pPr eaLnBrk="1" hangingPunct="1">
              <a:buFontTx/>
              <a:buNone/>
            </a:pPr>
            <a:r>
              <a:rPr lang="en-US" sz="1200" smtClean="0">
                <a:latin typeface="Arial Narrow" pitchFamily="34" charset="0"/>
              </a:rPr>
              <a:t>Np = 20;              % # of pulses</a:t>
            </a:r>
          </a:p>
          <a:p>
            <a:pPr eaLnBrk="1" hangingPunct="1">
              <a:buFontTx/>
              <a:buNone/>
            </a:pPr>
            <a:r>
              <a:rPr lang="en-US" sz="1200" smtClean="0">
                <a:latin typeface="Arial Narrow" pitchFamily="34" charset="0"/>
              </a:rPr>
              <a:t>jkl = 0:(Np-1);       % pulse index array</a:t>
            </a:r>
          </a:p>
          <a:p>
            <a:pPr eaLnBrk="1" hangingPunct="1">
              <a:buFontTx/>
              <a:buNone/>
            </a:pPr>
            <a:r>
              <a:rPr lang="en-US" sz="1200" smtClean="0">
                <a:latin typeface="Arial Narrow" pitchFamily="34" charset="0"/>
              </a:rPr>
              <a:t>PRF = 25.0e3;         % PRF in Hz</a:t>
            </a:r>
          </a:p>
          <a:p>
            <a:pPr eaLnBrk="1" hangingPunct="1">
              <a:buFontTx/>
              <a:buNone/>
            </a:pPr>
            <a:r>
              <a:rPr lang="en-US" sz="1200" smtClean="0">
                <a:latin typeface="Arial Narrow" pitchFamily="34" charset="0"/>
              </a:rPr>
              <a:t>PRI = (1/PRF);        % PRI in sec</a:t>
            </a:r>
          </a:p>
          <a:p>
            <a:pPr eaLnBrk="1" hangingPunct="1">
              <a:buFontTx/>
              <a:buNone/>
            </a:pPr>
            <a:r>
              <a:rPr lang="en-US" sz="1200" smtClean="0">
                <a:latin typeface="Arial Narrow" pitchFamily="34" charset="0"/>
              </a:rPr>
              <a:t>T_0 = PRI*jkl;        % relative start times of pulses, in sec</a:t>
            </a:r>
          </a:p>
          <a:p>
            <a:pPr eaLnBrk="1" hangingPunct="1">
              <a:buFontTx/>
              <a:buNone/>
            </a:pPr>
            <a:r>
              <a:rPr lang="en-US" sz="1200" smtClean="0">
                <a:latin typeface="Arial Narrow" pitchFamily="34" charset="0"/>
              </a:rPr>
              <a:t>g = ones(1,Np);       % gains of pulses</a:t>
            </a:r>
          </a:p>
          <a:p>
            <a:pPr eaLnBrk="1" hangingPunct="1">
              <a:buFontTx/>
              <a:buNone/>
            </a:pPr>
            <a:r>
              <a:rPr lang="en-US" sz="1200" smtClean="0">
                <a:latin typeface="Arial Narrow" pitchFamily="34" charset="0"/>
              </a:rPr>
              <a:t>T_out = [12 38]*1e-6; % start and end times of range window in sec</a:t>
            </a:r>
          </a:p>
          <a:p>
            <a:pPr eaLnBrk="1" hangingPunct="1">
              <a:buFontTx/>
              <a:buNone/>
            </a:pPr>
            <a:r>
              <a:rPr lang="en-US" sz="1200" smtClean="0">
                <a:latin typeface="Arial Narrow" pitchFamily="34" charset="0"/>
              </a:rPr>
              <a:t>T_ref = 0;            % system reference time in usec</a:t>
            </a:r>
          </a:p>
          <a:p>
            <a:pPr eaLnBrk="1" hangingPunct="1">
              <a:buFontTx/>
              <a:buNone/>
            </a:pPr>
            <a:r>
              <a:rPr lang="en-US" sz="1200" smtClean="0">
                <a:latin typeface="Arial Narrow" pitchFamily="34" charset="0"/>
              </a:rPr>
              <a:t>fc = 10e9;            % RF frequency in Hz; 10 GHz is X-band</a:t>
            </a:r>
          </a:p>
        </p:txBody>
      </p:sp>
      <p:sp>
        <p:nvSpPr>
          <p:cNvPr id="11269" name="Rectangle 4"/>
          <p:cNvSpPr>
            <a:spLocks noGrp="1" noChangeArrowheads="1"/>
          </p:cNvSpPr>
          <p:nvPr>
            <p:ph type="body" sz="half" idx="2"/>
          </p:nvPr>
        </p:nvSpPr>
        <p:spPr>
          <a:noFill/>
        </p:spPr>
        <p:txBody>
          <a:bodyPr/>
          <a:lstStyle/>
          <a:p>
            <a:pPr eaLnBrk="1" hangingPunct="1">
              <a:buFontTx/>
              <a:buNone/>
            </a:pPr>
            <a:r>
              <a:rPr lang="en-US" sz="1200" smtClean="0">
                <a:latin typeface="Arial Narrow" pitchFamily="34" charset="0"/>
              </a:rPr>
              <a:t>% Compute unambiguous Doppler interval in m/sec</a:t>
            </a:r>
          </a:p>
          <a:p>
            <a:pPr eaLnBrk="1" hangingPunct="1">
              <a:buFontTx/>
              <a:buNone/>
            </a:pPr>
            <a:r>
              <a:rPr lang="en-US" sz="1200" smtClean="0">
                <a:latin typeface="Arial Narrow" pitchFamily="34" charset="0"/>
              </a:rPr>
              <a:t>% Compute unambiguous range interval in meters</a:t>
            </a:r>
          </a:p>
          <a:p>
            <a:pPr eaLnBrk="1" hangingPunct="1">
              <a:buFontTx/>
              <a:buNone/>
            </a:pPr>
            <a:endParaRPr lang="en-US" sz="1200" smtClean="0">
              <a:latin typeface="Arial Narrow" pitchFamily="34" charset="0"/>
            </a:endParaRPr>
          </a:p>
          <a:p>
            <a:pPr eaLnBrk="1" hangingPunct="1">
              <a:buFontTx/>
              <a:buNone/>
            </a:pPr>
            <a:r>
              <a:rPr lang="en-US" sz="1200" smtClean="0">
                <a:latin typeface="Arial Narrow" pitchFamily="34" charset="0"/>
              </a:rPr>
              <a:t>vua = 3e8*PRF/(2*fc);</a:t>
            </a:r>
          </a:p>
          <a:p>
            <a:pPr eaLnBrk="1" hangingPunct="1">
              <a:buFontTx/>
              <a:buNone/>
            </a:pPr>
            <a:r>
              <a:rPr lang="en-US" sz="1200" smtClean="0">
                <a:latin typeface="Arial Narrow" pitchFamily="34" charset="0"/>
              </a:rPr>
              <a:t>rmin = 3e8*T_out(1)/2;</a:t>
            </a:r>
          </a:p>
          <a:p>
            <a:pPr eaLnBrk="1" hangingPunct="1">
              <a:buFontTx/>
              <a:buNone/>
            </a:pPr>
            <a:r>
              <a:rPr lang="en-US" sz="1200" smtClean="0">
                <a:latin typeface="Arial Narrow" pitchFamily="34" charset="0"/>
              </a:rPr>
              <a:t>rmax = 3e8*T_out(2)/2;</a:t>
            </a:r>
          </a:p>
          <a:p>
            <a:pPr eaLnBrk="1" hangingPunct="1">
              <a:buFontTx/>
              <a:buNone/>
            </a:pPr>
            <a:r>
              <a:rPr lang="en-US" sz="1200" smtClean="0">
                <a:latin typeface="Arial Narrow" pitchFamily="34" charset="0"/>
              </a:rPr>
              <a:t>rua = rmax-rmin;</a:t>
            </a:r>
          </a:p>
          <a:p>
            <a:pPr eaLnBrk="1" hangingPunct="1">
              <a:buFontTx/>
              <a:buNone/>
            </a:pPr>
            <a:endParaRPr lang="en-US" sz="1200" smtClean="0">
              <a:latin typeface="Arial Narrow" pitchFamily="34" charset="0"/>
            </a:endParaRPr>
          </a:p>
          <a:p>
            <a:pPr eaLnBrk="1" hangingPunct="1">
              <a:buFontTx/>
              <a:buNone/>
            </a:pPr>
            <a:r>
              <a:rPr lang="en-US" sz="1200" smtClean="0">
                <a:latin typeface="Arial Narrow" pitchFamily="34" charset="0"/>
              </a:rPr>
              <a:t>% Define number of targets, then range, amplitude, and</a:t>
            </a:r>
          </a:p>
          <a:p>
            <a:pPr eaLnBrk="1" hangingPunct="1">
              <a:buFontTx/>
              <a:buNone/>
            </a:pPr>
            <a:r>
              <a:rPr lang="en-US" sz="1200" smtClean="0">
                <a:latin typeface="Arial Narrow" pitchFamily="34" charset="0"/>
              </a:rPr>
              <a:t>% radial velocity of each</a:t>
            </a:r>
          </a:p>
          <a:p>
            <a:pPr eaLnBrk="1" hangingPunct="1">
              <a:buFontTx/>
              <a:buNone/>
            </a:pPr>
            <a:endParaRPr lang="en-US" sz="1200" smtClean="0">
              <a:latin typeface="Arial Narrow" pitchFamily="34" charset="0"/>
            </a:endParaRPr>
          </a:p>
          <a:p>
            <a:pPr eaLnBrk="1" hangingPunct="1">
              <a:buFontTx/>
              <a:buNone/>
            </a:pPr>
            <a:r>
              <a:rPr lang="en-US" sz="1200" smtClean="0">
                <a:latin typeface="Arial Narrow" pitchFamily="34" charset="0"/>
              </a:rPr>
              <a:t>Ntargets = 4;</a:t>
            </a:r>
          </a:p>
          <a:p>
            <a:pPr eaLnBrk="1" hangingPunct="1">
              <a:buFontTx/>
              <a:buNone/>
            </a:pPr>
            <a:r>
              <a:rPr lang="en-US" sz="1200" smtClean="0">
                <a:latin typeface="Arial Narrow" pitchFamily="34" charset="0"/>
              </a:rPr>
              <a:t>del_R = (3e8/2)*( 1/fs )/1e3;                   % in km</a:t>
            </a:r>
          </a:p>
          <a:p>
            <a:pPr eaLnBrk="1" hangingPunct="1">
              <a:buFontTx/>
              <a:buNone/>
            </a:pPr>
            <a:r>
              <a:rPr lang="en-US" sz="1200" smtClean="0">
                <a:latin typeface="Arial Narrow" pitchFamily="34" charset="0"/>
              </a:rPr>
              <a:t>ranges = [2.3 2.7 3.1 3.5]*1e3;               % in km</a:t>
            </a:r>
          </a:p>
          <a:p>
            <a:pPr eaLnBrk="1" hangingPunct="1">
              <a:buFontTx/>
              <a:buNone/>
            </a:pPr>
            <a:r>
              <a:rPr lang="en-US" sz="1200" smtClean="0">
                <a:latin typeface="Arial Narrow" pitchFamily="34" charset="0"/>
              </a:rPr>
              <a:t>SNR =    [10 20 15 20];               % dB</a:t>
            </a:r>
          </a:p>
          <a:p>
            <a:pPr eaLnBrk="1" hangingPunct="1">
              <a:buFontTx/>
              <a:buNone/>
            </a:pPr>
            <a:r>
              <a:rPr lang="en-US" sz="1200" smtClean="0">
                <a:latin typeface="Arial Narrow" pitchFamily="34" charset="0"/>
              </a:rPr>
              <a:t>vels = [-0.3  -0.15  +0.1  +0.25]*vua;          % in m/sec</a:t>
            </a:r>
          </a:p>
          <a:p>
            <a:pPr eaLnBrk="1" hangingPunct="1">
              <a:buFontTx/>
              <a:buNone/>
            </a:pPr>
            <a:endParaRPr lang="en-US" sz="1200" smtClean="0">
              <a:latin typeface="Arial Narrow" pitchFamily="34" charset="0"/>
            </a:endParaRPr>
          </a:p>
          <a:p>
            <a:pPr eaLnBrk="1" hangingPunct="1">
              <a:buFontTx/>
              <a:buNone/>
            </a:pPr>
            <a:r>
              <a:rPr lang="en-US" sz="1200" smtClean="0">
                <a:latin typeface="Arial Narrow" pitchFamily="34" charset="0"/>
              </a:rPr>
              <a:t>% End User Input Section  ###############################</a:t>
            </a:r>
          </a:p>
          <a:p>
            <a:pPr eaLnBrk="1" hangingPunct="1">
              <a:buFontTx/>
              <a:buNone/>
            </a:pPr>
            <a:r>
              <a:rPr lang="en-US" sz="1200" smtClean="0">
                <a:latin typeface="Arial Narrow" pitchFamily="34" charset="0"/>
              </a:rPr>
              <a:t>% #############################################</a:t>
            </a:r>
          </a:p>
          <a:p>
            <a:pPr eaLnBrk="1" hangingPunct="1">
              <a:buFontTx/>
              <a:buNone/>
            </a:pPr>
            <a:endParaRPr lang="en-US" sz="1200" smtClean="0">
              <a:latin typeface="Arial Narrow"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Number Placeholder 3"/>
          <p:cNvSpPr>
            <a:spLocks noGrp="1"/>
          </p:cNvSpPr>
          <p:nvPr>
            <p:ph type="sldNum" sz="quarter" idx="10"/>
          </p:nvPr>
        </p:nvSpPr>
        <p:spPr>
          <a:noFill/>
        </p:spPr>
        <p:txBody>
          <a:bodyPr/>
          <a:lstStyle/>
          <a:p>
            <a:fld id="{8EFC2F5B-B244-4532-B701-666FB83DA8B9}" type="slidenum">
              <a:rPr lang="en-US"/>
              <a:pPr/>
              <a:t>4</a:t>
            </a:fld>
            <a:endParaRPr lang="en-US"/>
          </a:p>
        </p:txBody>
      </p:sp>
      <p:sp>
        <p:nvSpPr>
          <p:cNvPr id="5123" name="Rectangle 2"/>
          <p:cNvSpPr>
            <a:spLocks noGrp="1" noChangeArrowheads="1"/>
          </p:cNvSpPr>
          <p:nvPr>
            <p:ph type="title"/>
          </p:nvPr>
        </p:nvSpPr>
        <p:spPr/>
        <p:txBody>
          <a:bodyPr/>
          <a:lstStyle/>
          <a:p>
            <a:pPr eaLnBrk="1" hangingPunct="1"/>
            <a:r>
              <a:rPr lang="en-US" smtClean="0"/>
              <a:t>DISCLAIMER</a:t>
            </a:r>
          </a:p>
        </p:txBody>
      </p:sp>
      <p:sp>
        <p:nvSpPr>
          <p:cNvPr id="5124" name="Rectangle 3"/>
          <p:cNvSpPr>
            <a:spLocks noGrp="1" noChangeArrowheads="1"/>
          </p:cNvSpPr>
          <p:nvPr>
            <p:ph type="body" idx="1"/>
          </p:nvPr>
        </p:nvSpPr>
        <p:spPr>
          <a:xfrm>
            <a:off x="457200" y="993775"/>
            <a:ext cx="8229600" cy="4525963"/>
          </a:xfrm>
        </p:spPr>
        <p:txBody>
          <a:bodyPr/>
          <a:lstStyle/>
          <a:p>
            <a:pPr eaLnBrk="1" hangingPunct="1">
              <a:lnSpc>
                <a:spcPct val="110000"/>
              </a:lnSpc>
            </a:pPr>
            <a:r>
              <a:rPr lang="en-US" sz="2400" dirty="0" smtClean="0">
                <a:solidFill>
                  <a:srgbClr val="C00000"/>
                </a:solidFill>
              </a:rPr>
              <a:t>All software is provided "as is".</a:t>
            </a:r>
            <a:r>
              <a:rPr lang="en-US" sz="2400" dirty="0" smtClean="0"/>
              <a:t>  It is intended for tutorial and demonstration use only and is provided as a convenience and courtesy to the user.  No user support is available.</a:t>
            </a:r>
          </a:p>
          <a:p>
            <a:pPr eaLnBrk="1" hangingPunct="1">
              <a:lnSpc>
                <a:spcPct val="110000"/>
              </a:lnSpc>
            </a:pPr>
            <a:r>
              <a:rPr lang="en-US" sz="2400" dirty="0" smtClean="0"/>
              <a:t>The developer, the Georgia Institute of Technology, and the Distance Learning and Professional Education division of the Georgia Institute of Technology make </a:t>
            </a:r>
            <a:r>
              <a:rPr lang="en-US" sz="2400" dirty="0" smtClean="0">
                <a:solidFill>
                  <a:srgbClr val="C00000"/>
                </a:solidFill>
              </a:rPr>
              <a:t>absolutely no warranty</a:t>
            </a:r>
            <a:r>
              <a:rPr lang="en-US" sz="2400" dirty="0" smtClean="0"/>
              <a:t> of merchantability or fitness for any use for any particular purpose, or that the use of the software will not infringe on any third party patents, copyrights, trademarks, or other rights.</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3"/>
          <p:cNvSpPr>
            <a:spLocks noGrp="1"/>
          </p:cNvSpPr>
          <p:nvPr>
            <p:ph type="sldNum" sz="quarter" idx="10"/>
          </p:nvPr>
        </p:nvSpPr>
        <p:spPr>
          <a:noFill/>
        </p:spPr>
        <p:txBody>
          <a:bodyPr/>
          <a:lstStyle/>
          <a:p>
            <a:fld id="{E6E93AFC-4E20-440B-BB5C-88B666189A69}" type="slidenum">
              <a:rPr lang="en-US"/>
              <a:pPr/>
              <a:t>40</a:t>
            </a:fld>
            <a:endParaRPr lang="en-US"/>
          </a:p>
        </p:txBody>
      </p:sp>
      <p:sp>
        <p:nvSpPr>
          <p:cNvPr id="12291" name="Rectangle 2"/>
          <p:cNvSpPr>
            <a:spLocks noGrp="1" noChangeArrowheads="1"/>
          </p:cNvSpPr>
          <p:nvPr>
            <p:ph type="title"/>
          </p:nvPr>
        </p:nvSpPr>
        <p:spPr/>
        <p:txBody>
          <a:bodyPr/>
          <a:lstStyle/>
          <a:p>
            <a:pPr eaLnBrk="1" hangingPunct="1"/>
            <a:r>
              <a:rPr lang="en-US" smtClean="0"/>
              <a:t>Final Output from </a:t>
            </a:r>
            <a:r>
              <a:rPr lang="en-US" smtClean="0">
                <a:latin typeface="Courier New" pitchFamily="49" charset="0"/>
              </a:rPr>
              <a:t>makedata</a:t>
            </a:r>
          </a:p>
        </p:txBody>
      </p:sp>
      <p:pic>
        <p:nvPicPr>
          <p:cNvPr id="12292" name="Picture 3"/>
          <p:cNvPicPr>
            <a:picLocks noChangeAspect="1" noChangeArrowheads="1"/>
          </p:cNvPicPr>
          <p:nvPr/>
        </p:nvPicPr>
        <p:blipFill>
          <a:blip r:embed="rId3" cstate="print"/>
          <a:srcRect/>
          <a:stretch>
            <a:fillRect/>
          </a:stretch>
        </p:blipFill>
        <p:spPr bwMode="auto">
          <a:xfrm>
            <a:off x="984250" y="715963"/>
            <a:ext cx="7175500" cy="5424487"/>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Number Placeholder 3"/>
          <p:cNvSpPr>
            <a:spLocks noGrp="1"/>
          </p:cNvSpPr>
          <p:nvPr>
            <p:ph type="sldNum" sz="quarter" idx="10"/>
          </p:nvPr>
        </p:nvSpPr>
        <p:spPr>
          <a:noFill/>
        </p:spPr>
        <p:txBody>
          <a:bodyPr/>
          <a:lstStyle/>
          <a:p>
            <a:fld id="{2C008659-5A3F-4996-A83D-9F6CCD887A7F}" type="slidenum">
              <a:rPr lang="en-US"/>
              <a:pPr/>
              <a:t>41</a:t>
            </a:fld>
            <a:endParaRPr lang="en-US"/>
          </a:p>
        </p:txBody>
      </p:sp>
      <p:sp>
        <p:nvSpPr>
          <p:cNvPr id="13315" name="Rectangle 2"/>
          <p:cNvSpPr>
            <a:spLocks noGrp="1" noChangeArrowheads="1"/>
          </p:cNvSpPr>
          <p:nvPr>
            <p:ph type="title"/>
          </p:nvPr>
        </p:nvSpPr>
        <p:spPr/>
        <p:txBody>
          <a:bodyPr/>
          <a:lstStyle/>
          <a:p>
            <a:pPr eaLnBrk="1" hangingPunct="1"/>
            <a:r>
              <a:rPr lang="en-US" smtClean="0"/>
              <a:t>Process PD Data: </a:t>
            </a:r>
            <a:r>
              <a:rPr lang="en-US" smtClean="0">
                <a:latin typeface="Courier New" pitchFamily="49" charset="0"/>
              </a:rPr>
              <a:t>procdata</a:t>
            </a:r>
          </a:p>
        </p:txBody>
      </p:sp>
      <p:sp>
        <p:nvSpPr>
          <p:cNvPr id="13316" name="Rectangle 3"/>
          <p:cNvSpPr>
            <a:spLocks noGrp="1" noChangeArrowheads="1"/>
          </p:cNvSpPr>
          <p:nvPr>
            <p:ph type="body" idx="1"/>
          </p:nvPr>
        </p:nvSpPr>
        <p:spPr>
          <a:xfrm>
            <a:off x="457200" y="1165225"/>
            <a:ext cx="8229600" cy="792163"/>
          </a:xfrm>
        </p:spPr>
        <p:txBody>
          <a:bodyPr/>
          <a:lstStyle/>
          <a:p>
            <a:pPr eaLnBrk="1" hangingPunct="1">
              <a:lnSpc>
                <a:spcPct val="90000"/>
              </a:lnSpc>
            </a:pPr>
            <a:r>
              <a:rPr lang="en-US" sz="2400" smtClean="0"/>
              <a:t>No parameters to set</a:t>
            </a:r>
          </a:p>
          <a:p>
            <a:pPr eaLnBrk="1" hangingPunct="1">
              <a:lnSpc>
                <a:spcPct val="90000"/>
              </a:lnSpc>
            </a:pPr>
            <a:r>
              <a:rPr lang="en-US" sz="2400" smtClean="0"/>
              <a:t>Some sample figures:</a:t>
            </a:r>
          </a:p>
        </p:txBody>
      </p:sp>
      <p:pic>
        <p:nvPicPr>
          <p:cNvPr id="13317" name="Picture 4"/>
          <p:cNvPicPr>
            <a:picLocks noChangeAspect="1" noChangeArrowheads="1"/>
          </p:cNvPicPr>
          <p:nvPr/>
        </p:nvPicPr>
        <p:blipFill>
          <a:blip r:embed="rId3" cstate="print"/>
          <a:srcRect/>
          <a:stretch>
            <a:fillRect/>
          </a:stretch>
        </p:blipFill>
        <p:spPr bwMode="auto">
          <a:xfrm>
            <a:off x="5118100" y="1049338"/>
            <a:ext cx="3582988" cy="2711450"/>
          </a:xfrm>
          <a:prstGeom prst="rect">
            <a:avLst/>
          </a:prstGeom>
          <a:noFill/>
          <a:ln w="12700">
            <a:noFill/>
            <a:miter lim="800000"/>
            <a:headEnd type="none" w="sm" len="sm"/>
            <a:tailEnd type="none" w="sm" len="sm"/>
          </a:ln>
        </p:spPr>
      </p:pic>
      <p:pic>
        <p:nvPicPr>
          <p:cNvPr id="13318" name="Picture 5"/>
          <p:cNvPicPr>
            <a:picLocks noChangeAspect="1" noChangeArrowheads="1"/>
          </p:cNvPicPr>
          <p:nvPr/>
        </p:nvPicPr>
        <p:blipFill>
          <a:blip r:embed="rId4" cstate="print"/>
          <a:srcRect/>
          <a:stretch>
            <a:fillRect/>
          </a:stretch>
        </p:blipFill>
        <p:spPr bwMode="auto">
          <a:xfrm>
            <a:off x="368300" y="2133600"/>
            <a:ext cx="3590925" cy="2714625"/>
          </a:xfrm>
          <a:prstGeom prst="rect">
            <a:avLst/>
          </a:prstGeom>
          <a:noFill/>
          <a:ln w="12700">
            <a:noFill/>
            <a:miter lim="800000"/>
            <a:headEnd type="none" w="sm" len="sm"/>
            <a:tailEnd type="none" w="sm" len="sm"/>
          </a:ln>
        </p:spPr>
      </p:pic>
      <p:pic>
        <p:nvPicPr>
          <p:cNvPr id="13319" name="Picture 6"/>
          <p:cNvPicPr>
            <a:picLocks noChangeAspect="1" noChangeArrowheads="1"/>
          </p:cNvPicPr>
          <p:nvPr/>
        </p:nvPicPr>
        <p:blipFill>
          <a:blip r:embed="rId5" cstate="print"/>
          <a:srcRect/>
          <a:stretch>
            <a:fillRect/>
          </a:stretch>
        </p:blipFill>
        <p:spPr bwMode="auto">
          <a:xfrm>
            <a:off x="3865563" y="3840163"/>
            <a:ext cx="3592512" cy="2716212"/>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Number Placeholder 3"/>
          <p:cNvSpPr>
            <a:spLocks noGrp="1"/>
          </p:cNvSpPr>
          <p:nvPr>
            <p:ph type="sldNum" sz="quarter" idx="10"/>
          </p:nvPr>
        </p:nvSpPr>
        <p:spPr>
          <a:noFill/>
        </p:spPr>
        <p:txBody>
          <a:bodyPr/>
          <a:lstStyle/>
          <a:p>
            <a:fld id="{BB70189A-F4FF-4510-A466-4415B7F192EC}" type="slidenum">
              <a:rPr lang="en-US"/>
              <a:pPr/>
              <a:t>42</a:t>
            </a:fld>
            <a:endParaRPr lang="en-US"/>
          </a:p>
        </p:txBody>
      </p:sp>
      <p:sp>
        <p:nvSpPr>
          <p:cNvPr id="27651" name="Rectangle 2"/>
          <p:cNvSpPr>
            <a:spLocks noGrp="1" noChangeArrowheads="1"/>
          </p:cNvSpPr>
          <p:nvPr>
            <p:ph type="title"/>
          </p:nvPr>
        </p:nvSpPr>
        <p:spPr>
          <a:xfrm>
            <a:off x="457200" y="946150"/>
            <a:ext cx="8229600" cy="792163"/>
          </a:xfrm>
        </p:spPr>
        <p:txBody>
          <a:bodyPr/>
          <a:lstStyle/>
          <a:p>
            <a:pPr eaLnBrk="1" hangingPunct="1"/>
            <a:r>
              <a:rPr lang="en-US" smtClean="0"/>
              <a:t>Missing Pieces?</a:t>
            </a:r>
          </a:p>
        </p:txBody>
      </p:sp>
      <p:sp>
        <p:nvSpPr>
          <p:cNvPr id="27652" name="Rectangle 3"/>
          <p:cNvSpPr>
            <a:spLocks noGrp="1" noChangeArrowheads="1"/>
          </p:cNvSpPr>
          <p:nvPr>
            <p:ph type="body" idx="1"/>
          </p:nvPr>
        </p:nvSpPr>
        <p:spPr>
          <a:xfrm>
            <a:off x="1466850" y="2546350"/>
            <a:ext cx="6210300" cy="944563"/>
          </a:xfrm>
        </p:spPr>
        <p:txBody>
          <a:bodyPr/>
          <a:lstStyle/>
          <a:p>
            <a:pPr eaLnBrk="1" hangingPunct="1"/>
            <a:r>
              <a:rPr lang="en-US" smtClean="0"/>
              <a:t>Contact Mark Richards by e-mail, </a:t>
            </a:r>
            <a:r>
              <a:rPr lang="en-US" smtClean="0">
                <a:hlinkClick r:id="rId3"/>
              </a:rPr>
              <a:t>mark.richards@ece.gatech.edu</a:t>
            </a:r>
            <a:endParaRPr lang="en-US" smtClean="0"/>
          </a:p>
          <a:p>
            <a:pPr eaLnBrk="1" hangingPunct="1"/>
            <a:endParaRPr lang="en-US"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97D7260B-91FB-495B-8EA3-9C44388E3B5E}" type="slidenum">
              <a:rPr lang="en-US"/>
              <a:pPr/>
              <a:t>5</a:t>
            </a:fld>
            <a:endParaRPr lang="en-US"/>
          </a:p>
        </p:txBody>
      </p:sp>
      <p:sp>
        <p:nvSpPr>
          <p:cNvPr id="6147" name="Rectangle 4"/>
          <p:cNvSpPr>
            <a:spLocks noGrp="1" noChangeArrowheads="1"/>
          </p:cNvSpPr>
          <p:nvPr>
            <p:ph type="title"/>
          </p:nvPr>
        </p:nvSpPr>
        <p:spPr>
          <a:xfrm>
            <a:off x="0" y="112409"/>
            <a:ext cx="9144000" cy="993719"/>
          </a:xfrm>
        </p:spPr>
        <p:txBody>
          <a:bodyPr/>
          <a:lstStyle/>
          <a:p>
            <a:pPr eaLnBrk="1" hangingPunct="1"/>
            <a:r>
              <a:rPr lang="en-US" i="1" dirty="0" smtClean="0"/>
              <a:t>Fundamentals of Radar Signal Processing</a:t>
            </a:r>
            <a:r>
              <a:rPr lang="en-US" dirty="0" smtClean="0"/>
              <a:t> (FRSP) Tutorial MATLAB Software - 1</a:t>
            </a:r>
          </a:p>
        </p:txBody>
      </p:sp>
      <p:sp>
        <p:nvSpPr>
          <p:cNvPr id="6148" name="Rectangle 5"/>
          <p:cNvSpPr>
            <a:spLocks noGrp="1" noChangeArrowheads="1"/>
          </p:cNvSpPr>
          <p:nvPr>
            <p:ph type="body" idx="1"/>
          </p:nvPr>
        </p:nvSpPr>
        <p:spPr>
          <a:xfrm>
            <a:off x="945931" y="1437536"/>
            <a:ext cx="7252138" cy="4525963"/>
          </a:xfrm>
        </p:spPr>
        <p:txBody>
          <a:bodyPr/>
          <a:lstStyle/>
          <a:p>
            <a:pPr eaLnBrk="1" hangingPunct="1">
              <a:lnSpc>
                <a:spcPct val="90000"/>
              </a:lnSpc>
            </a:pPr>
            <a:r>
              <a:rPr lang="en-US" sz="2400" dirty="0" smtClean="0"/>
              <a:t>Software is available …</a:t>
            </a:r>
          </a:p>
          <a:p>
            <a:pPr lvl="1" eaLnBrk="1" hangingPunct="1">
              <a:lnSpc>
                <a:spcPct val="90000"/>
              </a:lnSpc>
            </a:pPr>
            <a:r>
              <a:rPr lang="en-US" sz="1800" dirty="0" smtClean="0"/>
              <a:t>On FRSP textbook support web site at www.radarsp.com</a:t>
            </a:r>
          </a:p>
          <a:p>
            <a:pPr lvl="1" eaLnBrk="1" hangingPunct="1">
              <a:lnSpc>
                <a:spcPct val="90000"/>
              </a:lnSpc>
            </a:pPr>
            <a:r>
              <a:rPr lang="en-US" sz="1800" dirty="0" smtClean="0"/>
              <a:t>On CD-ROM for FRSP professional education course (“short course”)</a:t>
            </a:r>
          </a:p>
          <a:p>
            <a:pPr eaLnBrk="1" hangingPunct="1">
              <a:lnSpc>
                <a:spcPct val="90000"/>
              </a:lnSpc>
            </a:pPr>
            <a:endParaRPr lang="en-US" sz="2400" dirty="0" smtClean="0"/>
          </a:p>
          <a:p>
            <a:pPr eaLnBrk="1" hangingPunct="1">
              <a:lnSpc>
                <a:spcPct val="90000"/>
              </a:lnSpc>
            </a:pPr>
            <a:r>
              <a:rPr lang="en-US" sz="2400" dirty="0" smtClean="0"/>
              <a:t>Software is provided as a WinZip file titled </a:t>
            </a:r>
            <a:r>
              <a:rPr lang="en-US" sz="2400" dirty="0" smtClean="0">
                <a:latin typeface="Courier New" pitchFamily="49" charset="0"/>
                <a:cs typeface="Courier New" pitchFamily="49" charset="0"/>
              </a:rPr>
              <a:t>FRSP_Demos.zip</a:t>
            </a:r>
            <a:r>
              <a:rPr lang="en-US" sz="2400" dirty="0" smtClean="0"/>
              <a:t> </a:t>
            </a:r>
          </a:p>
          <a:p>
            <a:pPr eaLnBrk="1" hangingPunct="1">
              <a:lnSpc>
                <a:spcPct val="90000"/>
              </a:lnSpc>
            </a:pPr>
            <a:endParaRPr lang="en-US" sz="2400" dirty="0" smtClean="0"/>
          </a:p>
          <a:p>
            <a:pPr eaLnBrk="1" hangingPunct="1">
              <a:lnSpc>
                <a:spcPct val="90000"/>
              </a:lnSpc>
            </a:pPr>
            <a:r>
              <a:rPr lang="en-US" sz="2400" dirty="0" smtClean="0"/>
              <a:t>Assumes MATLAB 6 and Signal Processing Toolbox</a:t>
            </a:r>
          </a:p>
          <a:p>
            <a:pPr lvl="1" eaLnBrk="1" hangingPunct="1">
              <a:lnSpc>
                <a:spcPct val="90000"/>
              </a:lnSpc>
            </a:pPr>
            <a:r>
              <a:rPr lang="en-US" sz="2000" dirty="0" smtClean="0"/>
              <a:t>mainly for </a:t>
            </a:r>
            <a:r>
              <a:rPr lang="en-US" sz="2000" dirty="0" smtClean="0">
                <a:latin typeface="Courier New" pitchFamily="49" charset="0"/>
              </a:rPr>
              <a:t>hamming, db</a:t>
            </a:r>
            <a:r>
              <a:rPr lang="en-US" sz="2000" dirty="0" smtClean="0"/>
              <a:t>  functions, but may be others</a:t>
            </a:r>
          </a:p>
          <a:p>
            <a:pPr lvl="1" eaLnBrk="1" hangingPunct="1">
              <a:lnSpc>
                <a:spcPct val="90000"/>
              </a:lnSpc>
            </a:pPr>
            <a:r>
              <a:rPr lang="en-US" sz="2000" dirty="0" smtClean="0"/>
              <a:t>Used with version R2010a</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Number Placeholder 3"/>
          <p:cNvSpPr>
            <a:spLocks noGrp="1"/>
          </p:cNvSpPr>
          <p:nvPr>
            <p:ph type="sldNum" sz="quarter" idx="10"/>
          </p:nvPr>
        </p:nvSpPr>
        <p:spPr>
          <a:noFill/>
        </p:spPr>
        <p:txBody>
          <a:bodyPr/>
          <a:lstStyle/>
          <a:p>
            <a:fld id="{97D7260B-91FB-495B-8EA3-9C44388E3B5E}" type="slidenum">
              <a:rPr lang="en-US"/>
              <a:pPr/>
              <a:t>6</a:t>
            </a:fld>
            <a:endParaRPr lang="en-US"/>
          </a:p>
        </p:txBody>
      </p:sp>
      <p:sp>
        <p:nvSpPr>
          <p:cNvPr id="6147" name="Rectangle 4"/>
          <p:cNvSpPr>
            <a:spLocks noGrp="1" noChangeArrowheads="1"/>
          </p:cNvSpPr>
          <p:nvPr>
            <p:ph type="title"/>
          </p:nvPr>
        </p:nvSpPr>
        <p:spPr>
          <a:xfrm>
            <a:off x="0" y="112409"/>
            <a:ext cx="9144000" cy="993719"/>
          </a:xfrm>
        </p:spPr>
        <p:txBody>
          <a:bodyPr/>
          <a:lstStyle/>
          <a:p>
            <a:pPr eaLnBrk="1" hangingPunct="1"/>
            <a:r>
              <a:rPr lang="en-US" i="1" dirty="0" smtClean="0"/>
              <a:t>Fundamentals of Radar Signal Processing</a:t>
            </a:r>
            <a:r>
              <a:rPr lang="en-US" dirty="0" smtClean="0"/>
              <a:t> (FRSP) Tutorial MATLAB Software - 2</a:t>
            </a:r>
          </a:p>
        </p:txBody>
      </p:sp>
      <p:sp>
        <p:nvSpPr>
          <p:cNvPr id="6148" name="Rectangle 5"/>
          <p:cNvSpPr>
            <a:spLocks noGrp="1" noChangeArrowheads="1"/>
          </p:cNvSpPr>
          <p:nvPr>
            <p:ph type="body" idx="1"/>
          </p:nvPr>
        </p:nvSpPr>
        <p:spPr>
          <a:xfrm>
            <a:off x="265471" y="1216818"/>
            <a:ext cx="8613058" cy="4525963"/>
          </a:xfrm>
        </p:spPr>
        <p:txBody>
          <a:bodyPr/>
          <a:lstStyle/>
          <a:p>
            <a:pPr eaLnBrk="1" hangingPunct="1"/>
            <a:r>
              <a:rPr lang="en-US" sz="2000" dirty="0" smtClean="0"/>
              <a:t>Software contains the following GUI-based MATLAB demonstrations:</a:t>
            </a:r>
          </a:p>
          <a:p>
            <a:pPr lvl="1" eaLnBrk="1" hangingPunct="1"/>
            <a:r>
              <a:rPr lang="en-US" sz="1800" dirty="0" smtClean="0"/>
              <a:t>RCS of Complex Targets</a:t>
            </a:r>
          </a:p>
          <a:p>
            <a:pPr lvl="1" eaLnBrk="1" hangingPunct="1"/>
            <a:r>
              <a:rPr lang="en-US" sz="1800" dirty="0" smtClean="0"/>
              <a:t>LFM Pulse Compression</a:t>
            </a:r>
          </a:p>
          <a:p>
            <a:pPr lvl="1" eaLnBrk="1" hangingPunct="1"/>
            <a:r>
              <a:rPr lang="en-US" sz="1800" dirty="0" smtClean="0"/>
              <a:t>Multi-PRF Blind Zone Calculation</a:t>
            </a:r>
          </a:p>
          <a:p>
            <a:pPr eaLnBrk="1" hangingPunct="1"/>
            <a:r>
              <a:rPr lang="en-US" sz="2000" dirty="0" smtClean="0"/>
              <a:t>… and the following non-GUI-based demonstrations</a:t>
            </a:r>
          </a:p>
          <a:p>
            <a:pPr lvl="1" eaLnBrk="1" hangingPunct="1"/>
            <a:r>
              <a:rPr lang="en-US" sz="1800" dirty="0" smtClean="0"/>
              <a:t>Pulse Doppler Processing</a:t>
            </a:r>
          </a:p>
          <a:p>
            <a:pPr lvl="1" eaLnBrk="1" hangingPunct="1"/>
            <a:r>
              <a:rPr lang="en-US" sz="1800" dirty="0" smtClean="0"/>
              <a:t>Detection Calculator</a:t>
            </a:r>
          </a:p>
          <a:p>
            <a:pPr lvl="1" eaLnBrk="1" hangingPunct="1"/>
            <a:r>
              <a:rPr lang="en-US" sz="1800" dirty="0" smtClean="0"/>
              <a:t>Doppler Beam Sharpening</a:t>
            </a:r>
          </a:p>
          <a:p>
            <a:pPr lvl="1" eaLnBrk="1" hangingPunct="1"/>
            <a:r>
              <a:rPr lang="en-US" sz="1800" dirty="0" smtClean="0"/>
              <a:t>Adaptive Beamformer</a:t>
            </a:r>
          </a:p>
          <a:p>
            <a:pPr eaLnBrk="1" hangingPunct="1"/>
            <a:r>
              <a:rPr lang="en-US" sz="2000" dirty="0" smtClean="0"/>
              <a:t>… and the following student project assignments</a:t>
            </a:r>
          </a:p>
          <a:p>
            <a:pPr lvl="1" eaLnBrk="1" hangingPunct="1"/>
            <a:r>
              <a:rPr lang="en-US" sz="1800" dirty="0" smtClean="0"/>
              <a:t>Pulse Doppler Processing (similar to above, in project form)</a:t>
            </a:r>
          </a:p>
          <a:p>
            <a:pPr lvl="1" eaLnBrk="1" hangingPunct="1"/>
            <a:r>
              <a:rPr lang="en-US" sz="1800" dirty="0" smtClean="0"/>
              <a:t>RCS (similar to above, in project form)</a:t>
            </a:r>
          </a:p>
          <a:p>
            <a:pPr lvl="1" eaLnBrk="1" hangingPunct="1"/>
            <a:r>
              <a:rPr lang="en-US" sz="1800" dirty="0" smtClean="0"/>
              <a:t>LFM waveform and matched filtering (similar to above, in project form)</a:t>
            </a:r>
          </a:p>
          <a:p>
            <a:pPr lvl="1" eaLnBrk="1" hangingPunct="1"/>
            <a:r>
              <a:rPr lang="en-US" sz="1800" dirty="0" smtClean="0"/>
              <a:t>Threshold detection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Installation</a:t>
            </a:r>
            <a:endParaRPr lang="en-US" dirty="0"/>
          </a:p>
        </p:txBody>
      </p:sp>
      <p:sp>
        <p:nvSpPr>
          <p:cNvPr id="3" name="Content Placeholder 2"/>
          <p:cNvSpPr>
            <a:spLocks noGrp="1"/>
          </p:cNvSpPr>
          <p:nvPr>
            <p:ph idx="1"/>
          </p:nvPr>
        </p:nvSpPr>
        <p:spPr/>
        <p:txBody>
          <a:bodyPr/>
          <a:lstStyle/>
          <a:p>
            <a:pPr>
              <a:lnSpc>
                <a:spcPct val="120000"/>
              </a:lnSpc>
            </a:pPr>
            <a:r>
              <a:rPr lang="en-US" sz="2400" dirty="0" smtClean="0"/>
              <a:t>Unzip </a:t>
            </a:r>
            <a:r>
              <a:rPr lang="en-US" sz="2400" dirty="0" smtClean="0">
                <a:latin typeface="Courier New" pitchFamily="49" charset="0"/>
                <a:cs typeface="Courier New" pitchFamily="49" charset="0"/>
              </a:rPr>
              <a:t>FRSP_Demos.zip</a:t>
            </a:r>
            <a:r>
              <a:rPr lang="en-US" sz="2400" dirty="0" smtClean="0"/>
              <a:t> in the directory of your choice</a:t>
            </a:r>
          </a:p>
          <a:p>
            <a:pPr>
              <a:lnSpc>
                <a:spcPct val="120000"/>
              </a:lnSpc>
            </a:pPr>
            <a:r>
              <a:rPr lang="en-US" sz="2400" dirty="0" smtClean="0"/>
              <a:t>This will create a new directory called </a:t>
            </a:r>
            <a:r>
              <a:rPr lang="en-US" sz="2400" dirty="0" err="1" smtClean="0">
                <a:latin typeface="Courier New" pitchFamily="49" charset="0"/>
                <a:cs typeface="Courier New" pitchFamily="49" charset="0"/>
              </a:rPr>
              <a:t>FRSP_Demos</a:t>
            </a:r>
            <a:endParaRPr lang="en-US" sz="2400" dirty="0" smtClean="0">
              <a:latin typeface="Courier New" pitchFamily="49" charset="0"/>
              <a:cs typeface="Courier New" pitchFamily="49" charset="0"/>
            </a:endParaRPr>
          </a:p>
          <a:p>
            <a:pPr>
              <a:lnSpc>
                <a:spcPct val="120000"/>
              </a:lnSpc>
            </a:pPr>
            <a:r>
              <a:rPr lang="en-US" sz="2400" dirty="0" smtClean="0"/>
              <a:t>Start MATLAB and choose the </a:t>
            </a:r>
            <a:r>
              <a:rPr lang="en-US" sz="2400" dirty="0" smtClean="0">
                <a:latin typeface="Courier New" pitchFamily="49" charset="0"/>
                <a:cs typeface="Courier New" pitchFamily="49" charset="0"/>
              </a:rPr>
              <a:t>Set Path</a:t>
            </a:r>
            <a:r>
              <a:rPr lang="en-US" sz="2400" dirty="0" smtClean="0"/>
              <a:t> command under the </a:t>
            </a:r>
            <a:r>
              <a:rPr lang="en-US" sz="2400" dirty="0" smtClean="0">
                <a:latin typeface="Courier New" pitchFamily="49" charset="0"/>
                <a:cs typeface="Courier New" pitchFamily="49" charset="0"/>
              </a:rPr>
              <a:t>File</a:t>
            </a:r>
            <a:r>
              <a:rPr lang="en-US" sz="2400" dirty="0" smtClean="0"/>
              <a:t> menu</a:t>
            </a:r>
          </a:p>
          <a:p>
            <a:pPr>
              <a:lnSpc>
                <a:spcPct val="120000"/>
              </a:lnSpc>
            </a:pPr>
            <a:r>
              <a:rPr lang="en-US" sz="2400" dirty="0" smtClean="0"/>
              <a:t>Navigate to the </a:t>
            </a:r>
            <a:r>
              <a:rPr lang="en-US" sz="2400" dirty="0" err="1" smtClean="0">
                <a:latin typeface="Courier New" pitchFamily="49" charset="0"/>
                <a:cs typeface="Courier New" pitchFamily="49" charset="0"/>
              </a:rPr>
              <a:t>FRSP_Demos</a:t>
            </a:r>
            <a:r>
              <a:rPr lang="en-US" sz="2400" dirty="0" smtClean="0"/>
              <a:t> directory and click the </a:t>
            </a:r>
            <a:r>
              <a:rPr lang="en-US" sz="2400" dirty="0" smtClean="0">
                <a:latin typeface="Courier New" pitchFamily="49" charset="0"/>
                <a:cs typeface="Courier New" pitchFamily="49" charset="0"/>
              </a:rPr>
              <a:t>Add with Subfolders</a:t>
            </a:r>
            <a:r>
              <a:rPr lang="en-US" sz="2400" dirty="0" smtClean="0"/>
              <a:t> button </a:t>
            </a:r>
          </a:p>
          <a:p>
            <a:pPr>
              <a:lnSpc>
                <a:spcPct val="120000"/>
              </a:lnSpc>
            </a:pPr>
            <a:r>
              <a:rPr lang="en-US" sz="2400" dirty="0" smtClean="0"/>
              <a:t>Click the </a:t>
            </a:r>
            <a:r>
              <a:rPr lang="en-US" sz="2400" dirty="0" smtClean="0">
                <a:latin typeface="Courier New" pitchFamily="49" charset="0"/>
                <a:cs typeface="Courier New" pitchFamily="49" charset="0"/>
              </a:rPr>
              <a:t>Save</a:t>
            </a:r>
            <a:r>
              <a:rPr lang="en-US" sz="2400" dirty="0" smtClean="0"/>
              <a:t> button, and then </a:t>
            </a:r>
            <a:r>
              <a:rPr lang="en-US" sz="2400" dirty="0" smtClean="0">
                <a:latin typeface="Courier New" pitchFamily="49" charset="0"/>
                <a:cs typeface="Courier New" pitchFamily="49" charset="0"/>
              </a:rPr>
              <a:t>Close</a:t>
            </a:r>
          </a:p>
          <a:p>
            <a:pPr>
              <a:lnSpc>
                <a:spcPct val="120000"/>
              </a:lnSpc>
            </a:pPr>
            <a:r>
              <a:rPr lang="en-US" sz="2400" dirty="0" smtClean="0">
                <a:latin typeface="Arial" pitchFamily="34" charset="0"/>
                <a:cs typeface="Arial" pitchFamily="34" charset="0"/>
              </a:rPr>
              <a:t>All of the FRSP demo software should now be in your MATLAB path</a:t>
            </a:r>
            <a:endParaRPr lang="en-US" sz="2400" dirty="0">
              <a:latin typeface="Arial" pitchFamily="34" charset="0"/>
              <a:cs typeface="Arial" pitchFamily="34" charset="0"/>
            </a:endParaRPr>
          </a:p>
        </p:txBody>
      </p:sp>
      <p:sp>
        <p:nvSpPr>
          <p:cNvPr id="4" name="Slide Number Placeholder 3"/>
          <p:cNvSpPr>
            <a:spLocks noGrp="1"/>
          </p:cNvSpPr>
          <p:nvPr>
            <p:ph type="sldNum" sz="quarter" idx="10"/>
          </p:nvPr>
        </p:nvSpPr>
        <p:spPr/>
        <p:txBody>
          <a:bodyPr/>
          <a:lstStyle/>
          <a:p>
            <a:pPr>
              <a:defRPr/>
            </a:pPr>
            <a:fld id="{2D519235-25C9-4E8E-A54F-89C8942FE5D8}" type="slidenum">
              <a:rPr lang="en-US" smtClean="0"/>
              <a:pPr>
                <a:defRPr/>
              </a:pPr>
              <a:t>7</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smtClean="0">
                <a:solidFill>
                  <a:srgbClr val="C00000"/>
                </a:solidFill>
              </a:rPr>
              <a:t>GUI-Based Demos</a:t>
            </a:r>
            <a:endParaRPr lang="en-US" sz="3600" dirty="0">
              <a:solidFill>
                <a:srgbClr val="C00000"/>
              </a:solidFill>
            </a:endParaRPr>
          </a:p>
        </p:txBody>
      </p:sp>
      <p:sp>
        <p:nvSpPr>
          <p:cNvPr id="4" name="Slide Number Placeholder 3"/>
          <p:cNvSpPr>
            <a:spLocks noGrp="1"/>
          </p:cNvSpPr>
          <p:nvPr>
            <p:ph type="sldNum" sz="quarter" idx="10"/>
          </p:nvPr>
        </p:nvSpPr>
        <p:spPr/>
        <p:txBody>
          <a:bodyPr/>
          <a:lstStyle/>
          <a:p>
            <a:pPr>
              <a:defRPr/>
            </a:pPr>
            <a:fld id="{2D519235-25C9-4E8E-A54F-89C8942FE5D8}" type="slidenum">
              <a:rPr lang="en-US" smtClean="0"/>
              <a:pPr>
                <a:defRPr/>
              </a:pPr>
              <a:t>8</a:t>
            </a:fld>
            <a:endParaRPr lang="en-US"/>
          </a:p>
        </p:txBody>
      </p:sp>
      <p:pic>
        <p:nvPicPr>
          <p:cNvPr id="7" name="Picture 7"/>
          <p:cNvPicPr>
            <a:picLocks noChangeAspect="1" noChangeArrowheads="1"/>
          </p:cNvPicPr>
          <p:nvPr/>
        </p:nvPicPr>
        <p:blipFill>
          <a:blip r:embed="rId3" cstate="print"/>
          <a:srcRect/>
          <a:stretch>
            <a:fillRect/>
          </a:stretch>
        </p:blipFill>
        <p:spPr bwMode="auto">
          <a:xfrm>
            <a:off x="612775" y="1432125"/>
            <a:ext cx="3959225" cy="2895600"/>
          </a:xfrm>
          <a:prstGeom prst="rect">
            <a:avLst/>
          </a:prstGeom>
          <a:noFill/>
          <a:ln w="12700">
            <a:noFill/>
            <a:miter lim="800000"/>
            <a:headEnd type="none" w="sm" len="sm"/>
            <a:tailEnd type="none" w="sm" len="sm"/>
          </a:ln>
        </p:spPr>
      </p:pic>
      <p:pic>
        <p:nvPicPr>
          <p:cNvPr id="5" name="Picture 7"/>
          <p:cNvPicPr>
            <a:picLocks noChangeAspect="1" noChangeArrowheads="1"/>
          </p:cNvPicPr>
          <p:nvPr/>
        </p:nvPicPr>
        <p:blipFill>
          <a:blip r:embed="rId4" cstate="print"/>
          <a:srcRect/>
          <a:stretch>
            <a:fillRect/>
          </a:stretch>
        </p:blipFill>
        <p:spPr bwMode="auto">
          <a:xfrm>
            <a:off x="2544200" y="3450298"/>
            <a:ext cx="3554153" cy="2857704"/>
          </a:xfrm>
          <a:prstGeom prst="rect">
            <a:avLst/>
          </a:prstGeom>
          <a:noFill/>
          <a:ln w="12700">
            <a:noFill/>
            <a:miter lim="800000"/>
            <a:headEnd type="none" w="sm" len="sm"/>
            <a:tailEnd type="none" w="sm" len="sm"/>
          </a:ln>
        </p:spPr>
      </p:pic>
      <p:pic>
        <p:nvPicPr>
          <p:cNvPr id="6" name="Picture 8"/>
          <p:cNvPicPr>
            <a:picLocks noChangeAspect="1" noChangeArrowheads="1"/>
          </p:cNvPicPr>
          <p:nvPr/>
        </p:nvPicPr>
        <p:blipFill>
          <a:blip r:embed="rId5" cstate="print"/>
          <a:srcRect/>
          <a:stretch>
            <a:fillRect/>
          </a:stretch>
        </p:blipFill>
        <p:spPr bwMode="auto">
          <a:xfrm>
            <a:off x="5678129" y="1181895"/>
            <a:ext cx="3096444" cy="3100202"/>
          </a:xfrm>
          <a:prstGeom prst="rect">
            <a:avLst/>
          </a:prstGeom>
          <a:noFill/>
          <a:ln w="12700">
            <a:noFill/>
            <a:miter lim="800000"/>
            <a:headEnd type="none" w="sm" len="sm"/>
            <a:tailEnd type="none" w="sm" len="sm"/>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Number Placeholder 3"/>
          <p:cNvSpPr>
            <a:spLocks noGrp="1"/>
          </p:cNvSpPr>
          <p:nvPr>
            <p:ph type="sldNum" sz="quarter" idx="10"/>
          </p:nvPr>
        </p:nvSpPr>
        <p:spPr>
          <a:noFill/>
        </p:spPr>
        <p:txBody>
          <a:bodyPr/>
          <a:lstStyle/>
          <a:p>
            <a:fld id="{E5ADDA7E-501E-42AE-99AC-1E690E7FD657}" type="slidenum">
              <a:rPr lang="en-US"/>
              <a:pPr/>
              <a:t>9</a:t>
            </a:fld>
            <a:endParaRPr lang="en-US"/>
          </a:p>
        </p:txBody>
      </p:sp>
      <p:sp>
        <p:nvSpPr>
          <p:cNvPr id="7171" name="Rectangle 2"/>
          <p:cNvSpPr>
            <a:spLocks noGrp="1" noChangeArrowheads="1"/>
          </p:cNvSpPr>
          <p:nvPr>
            <p:ph type="title"/>
          </p:nvPr>
        </p:nvSpPr>
        <p:spPr>
          <a:xfrm>
            <a:off x="457200" y="142875"/>
            <a:ext cx="8229600" cy="792163"/>
          </a:xfrm>
        </p:spPr>
        <p:txBody>
          <a:bodyPr/>
          <a:lstStyle/>
          <a:p>
            <a:pPr eaLnBrk="1" hangingPunct="1">
              <a:lnSpc>
                <a:spcPct val="90000"/>
              </a:lnSpc>
            </a:pPr>
            <a:r>
              <a:rPr lang="en-US" smtClean="0">
                <a:latin typeface="Courier New" pitchFamily="49" charset="0"/>
              </a:rPr>
              <a:t>RCS</a:t>
            </a:r>
            <a:r>
              <a:rPr lang="en-US" sz="2800" smtClean="0"/>
              <a:t>:</a:t>
            </a:r>
            <a:br>
              <a:rPr lang="en-US" sz="2800" smtClean="0"/>
            </a:br>
            <a:r>
              <a:rPr lang="en-US" sz="2800" smtClean="0"/>
              <a:t>GUI-Based RCS of Complex Targets</a:t>
            </a:r>
          </a:p>
        </p:txBody>
      </p:sp>
      <p:sp>
        <p:nvSpPr>
          <p:cNvPr id="7172" name="Rectangle 3"/>
          <p:cNvSpPr>
            <a:spLocks noGrp="1" noChangeArrowheads="1"/>
          </p:cNvSpPr>
          <p:nvPr>
            <p:ph type="body" idx="1"/>
          </p:nvPr>
        </p:nvSpPr>
        <p:spPr>
          <a:xfrm>
            <a:off x="149225" y="1062038"/>
            <a:ext cx="5695950" cy="4525962"/>
          </a:xfrm>
        </p:spPr>
        <p:txBody>
          <a:bodyPr/>
          <a:lstStyle/>
          <a:p>
            <a:pPr marL="231775" indent="-231775" eaLnBrk="1" hangingPunct="1">
              <a:lnSpc>
                <a:spcPct val="90000"/>
              </a:lnSpc>
            </a:pPr>
            <a:r>
              <a:rPr lang="en-US" sz="1800" dirty="0" smtClean="0"/>
              <a:t>Angle variation of RCS of “complex target” composed of “many” scatterers</a:t>
            </a:r>
          </a:p>
          <a:p>
            <a:pPr marL="631825" lvl="1" indent="-231775" eaLnBrk="1" hangingPunct="1">
              <a:lnSpc>
                <a:spcPct val="90000"/>
              </a:lnSpc>
            </a:pPr>
            <a:r>
              <a:rPr lang="en-US" sz="1400" dirty="0" smtClean="0"/>
              <a:t>With or without “dominant scatterer”</a:t>
            </a:r>
          </a:p>
          <a:p>
            <a:pPr marL="231775" indent="-231775" eaLnBrk="1" hangingPunct="1">
              <a:lnSpc>
                <a:spcPct val="90000"/>
              </a:lnSpc>
            </a:pPr>
            <a:r>
              <a:rPr lang="en-US" sz="1800" dirty="0" smtClean="0"/>
              <a:t>Reproduces this experiment:</a:t>
            </a:r>
          </a:p>
          <a:p>
            <a:pPr marL="573088" lvl="1" indent="-227013" eaLnBrk="1" hangingPunct="1">
              <a:lnSpc>
                <a:spcPct val="90000"/>
              </a:lnSpc>
            </a:pPr>
            <a:r>
              <a:rPr lang="en-US" sz="1600" dirty="0" smtClean="0"/>
              <a:t>Can vary # of scatterers, box size, presence/absence of dominant scatterer and relative strength</a:t>
            </a:r>
          </a:p>
          <a:p>
            <a:pPr marL="573088" lvl="1" indent="-227013" eaLnBrk="1" hangingPunct="1">
              <a:lnSpc>
                <a:spcPct val="90000"/>
              </a:lnSpc>
            </a:pPr>
            <a:r>
              <a:rPr lang="en-US" sz="1600" dirty="0" smtClean="0"/>
              <a:t>Compare to various </a:t>
            </a:r>
            <a:r>
              <a:rPr lang="en-US" sz="1600" dirty="0" err="1" smtClean="0"/>
              <a:t>pdfs</a:t>
            </a:r>
            <a:endParaRPr lang="en-US" sz="1600" dirty="0" smtClean="0"/>
          </a:p>
          <a:p>
            <a:pPr marL="573088" lvl="1" indent="-227013" eaLnBrk="1" hangingPunct="1">
              <a:lnSpc>
                <a:spcPct val="90000"/>
              </a:lnSpc>
            </a:pPr>
            <a:r>
              <a:rPr lang="en-US" sz="1600" dirty="0" smtClean="0"/>
              <a:t>Compute autocorrelation</a:t>
            </a:r>
            <a:br>
              <a:rPr lang="en-US" sz="1600" dirty="0" smtClean="0"/>
            </a:br>
            <a:r>
              <a:rPr lang="en-US" sz="1600" dirty="0" smtClean="0"/>
              <a:t>lengths</a:t>
            </a:r>
          </a:p>
          <a:p>
            <a:pPr marL="231775" indent="-231775" eaLnBrk="1" hangingPunct="1">
              <a:lnSpc>
                <a:spcPct val="90000"/>
              </a:lnSpc>
            </a:pPr>
            <a:r>
              <a:rPr lang="en-US" sz="1800" b="0" dirty="0" smtClean="0">
                <a:latin typeface="Courier New" pitchFamily="49" charset="0"/>
              </a:rPr>
              <a:t>&gt;&gt; RCS</a:t>
            </a:r>
          </a:p>
          <a:p>
            <a:pPr marL="573088" lvl="1" indent="-227013" eaLnBrk="1" hangingPunct="1">
              <a:lnSpc>
                <a:spcPct val="90000"/>
              </a:lnSpc>
            </a:pPr>
            <a:r>
              <a:rPr lang="en-US" sz="1600" b="0" dirty="0" smtClean="0"/>
              <a:t>Select/change target</a:t>
            </a:r>
            <a:br>
              <a:rPr lang="en-US" sz="1600" b="0" dirty="0" smtClean="0"/>
            </a:br>
            <a:r>
              <a:rPr lang="en-US" sz="1600" b="0" dirty="0" smtClean="0"/>
              <a:t>characteristics, then</a:t>
            </a:r>
            <a:br>
              <a:rPr lang="en-US" sz="1600" b="0" dirty="0" smtClean="0"/>
            </a:br>
            <a:r>
              <a:rPr lang="en-US" sz="1600" b="0" dirty="0" smtClean="0"/>
              <a:t>click on</a:t>
            </a:r>
            <a:br>
              <a:rPr lang="en-US" sz="1600" b="0" dirty="0" smtClean="0"/>
            </a:br>
            <a:r>
              <a:rPr lang="en-US" sz="1600" b="0" dirty="0" smtClean="0"/>
              <a:t>‘</a:t>
            </a:r>
            <a:r>
              <a:rPr lang="en-US" sz="1600" b="0" dirty="0" smtClean="0">
                <a:latin typeface="Courier New" pitchFamily="49" charset="0"/>
              </a:rPr>
              <a:t>New </a:t>
            </a:r>
            <a:r>
              <a:rPr lang="en-US" sz="1600" b="0" dirty="0" err="1" smtClean="0">
                <a:latin typeface="Courier New" pitchFamily="49" charset="0"/>
              </a:rPr>
              <a:t>Scatterers</a:t>
            </a:r>
            <a:r>
              <a:rPr lang="en-US" sz="1600" b="0" dirty="0" err="1" smtClean="0"/>
              <a:t>’</a:t>
            </a:r>
            <a:endParaRPr lang="en-US" sz="1600" b="0" dirty="0" smtClean="0"/>
          </a:p>
          <a:p>
            <a:pPr marL="573088" lvl="1" indent="-227013" eaLnBrk="1" hangingPunct="1">
              <a:lnSpc>
                <a:spcPct val="90000"/>
              </a:lnSpc>
            </a:pPr>
            <a:r>
              <a:rPr lang="en-US" sz="1600" b="0" dirty="0" smtClean="0"/>
              <a:t>Select/change plot</a:t>
            </a:r>
            <a:br>
              <a:rPr lang="en-US" sz="1600" b="0" dirty="0" smtClean="0"/>
            </a:br>
            <a:r>
              <a:rPr lang="en-US" sz="1600" b="0" dirty="0" smtClean="0"/>
              <a:t>options, then click on</a:t>
            </a:r>
            <a:br>
              <a:rPr lang="en-US" sz="1600" b="0" dirty="0" smtClean="0"/>
            </a:br>
            <a:r>
              <a:rPr lang="en-US" sz="1600" b="0" dirty="0" smtClean="0"/>
              <a:t>‘</a:t>
            </a:r>
            <a:r>
              <a:rPr lang="en-US" sz="1600" b="0" dirty="0" smtClean="0">
                <a:latin typeface="Courier New" pitchFamily="49" charset="0"/>
              </a:rPr>
              <a:t>Compute RCS</a:t>
            </a:r>
            <a:br>
              <a:rPr lang="en-US" sz="1600" b="0" dirty="0" smtClean="0">
                <a:latin typeface="Courier New" pitchFamily="49" charset="0"/>
              </a:rPr>
            </a:br>
            <a:r>
              <a:rPr lang="en-US" sz="1600" b="0" dirty="0" smtClean="0">
                <a:latin typeface="Courier New" pitchFamily="49" charset="0"/>
              </a:rPr>
              <a:t>and Plot Results</a:t>
            </a:r>
            <a:r>
              <a:rPr lang="en-US" sz="1600" b="0" dirty="0" smtClean="0"/>
              <a:t>’</a:t>
            </a:r>
          </a:p>
        </p:txBody>
      </p:sp>
      <p:pic>
        <p:nvPicPr>
          <p:cNvPr id="440324" name="Picture 4"/>
          <p:cNvPicPr>
            <a:picLocks noChangeAspect="1" noChangeArrowheads="1"/>
          </p:cNvPicPr>
          <p:nvPr/>
        </p:nvPicPr>
        <p:blipFill>
          <a:blip r:embed="rId3" cstate="print"/>
          <a:srcRect/>
          <a:stretch>
            <a:fillRect/>
          </a:stretch>
        </p:blipFill>
        <p:spPr bwMode="auto">
          <a:xfrm>
            <a:off x="5724525" y="1193800"/>
            <a:ext cx="1828800" cy="1371600"/>
          </a:xfrm>
          <a:prstGeom prst="rect">
            <a:avLst/>
          </a:prstGeom>
          <a:noFill/>
          <a:ln w="12700">
            <a:solidFill>
              <a:srgbClr val="A50021"/>
            </a:solidFill>
            <a:miter lim="800000"/>
            <a:headEnd type="none" w="sm" len="sm"/>
            <a:tailEnd type="none" w="sm" len="sm"/>
          </a:ln>
          <a:effectLst>
            <a:outerShdw dist="107763" dir="2700000" algn="ctr" rotWithShape="0">
              <a:schemeClr val="bg2">
                <a:alpha val="50000"/>
              </a:schemeClr>
            </a:outerShdw>
          </a:effectLst>
        </p:spPr>
      </p:pic>
      <p:pic>
        <p:nvPicPr>
          <p:cNvPr id="440325" name="Picture 5"/>
          <p:cNvPicPr>
            <a:picLocks noChangeAspect="1" noChangeArrowheads="1"/>
          </p:cNvPicPr>
          <p:nvPr/>
        </p:nvPicPr>
        <p:blipFill>
          <a:blip r:embed="rId4" cstate="print"/>
          <a:srcRect/>
          <a:stretch>
            <a:fillRect/>
          </a:stretch>
        </p:blipFill>
        <p:spPr bwMode="auto">
          <a:xfrm>
            <a:off x="7307263" y="1658938"/>
            <a:ext cx="1836737" cy="1377950"/>
          </a:xfrm>
          <a:prstGeom prst="rect">
            <a:avLst/>
          </a:prstGeom>
          <a:noFill/>
          <a:ln w="12700" algn="ctr">
            <a:solidFill>
              <a:srgbClr val="A50021"/>
            </a:solidFill>
            <a:miter lim="800000"/>
            <a:headEnd type="none" w="sm" len="sm"/>
            <a:tailEnd type="none" w="sm" len="sm"/>
          </a:ln>
          <a:effectLst>
            <a:outerShdw dist="107763" dir="2700000" algn="ctr" rotWithShape="0">
              <a:schemeClr val="bg2">
                <a:alpha val="50000"/>
              </a:schemeClr>
            </a:outerShdw>
          </a:effectLst>
        </p:spPr>
      </p:pic>
      <p:pic>
        <p:nvPicPr>
          <p:cNvPr id="7175" name="Picture 7"/>
          <p:cNvPicPr>
            <a:picLocks noChangeAspect="1" noChangeArrowheads="1"/>
          </p:cNvPicPr>
          <p:nvPr/>
        </p:nvPicPr>
        <p:blipFill>
          <a:blip r:embed="rId5" cstate="print"/>
          <a:srcRect/>
          <a:stretch>
            <a:fillRect/>
          </a:stretch>
        </p:blipFill>
        <p:spPr bwMode="auto">
          <a:xfrm>
            <a:off x="3477596" y="2813612"/>
            <a:ext cx="4237038" cy="3406775"/>
          </a:xfrm>
          <a:prstGeom prst="rect">
            <a:avLst/>
          </a:prstGeom>
          <a:noFill/>
          <a:ln w="12700">
            <a:noFill/>
            <a:miter lim="800000"/>
            <a:headEnd type="none" w="sm" len="sm"/>
            <a:tailEnd type="none" w="sm" len="sm"/>
          </a:ln>
        </p:spPr>
      </p:pic>
      <p:sp>
        <p:nvSpPr>
          <p:cNvPr id="7176" name="AutoShape 9"/>
          <p:cNvSpPr>
            <a:spLocks noChangeArrowheads="1"/>
          </p:cNvSpPr>
          <p:nvPr/>
        </p:nvSpPr>
        <p:spPr bwMode="auto">
          <a:xfrm>
            <a:off x="3845719" y="1866228"/>
            <a:ext cx="1452562" cy="265113"/>
          </a:xfrm>
          <a:custGeom>
            <a:avLst/>
            <a:gdLst>
              <a:gd name="T0" fmla="*/ 1089421 w 21600"/>
              <a:gd name="T1" fmla="*/ 0 h 21600"/>
              <a:gd name="T2" fmla="*/ 0 w 21600"/>
              <a:gd name="T3" fmla="*/ 132557 h 21600"/>
              <a:gd name="T4" fmla="*/ 1089421 w 21600"/>
              <a:gd name="T5" fmla="*/ 265113 h 21600"/>
              <a:gd name="T6" fmla="*/ 1452562 w 21600"/>
              <a:gd name="T7" fmla="*/ 13255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12700">
            <a:solidFill>
              <a:schemeClr val="tx1"/>
            </a:solidFill>
            <a:miter lim="800000"/>
            <a:headEnd type="none" w="sm" len="sm"/>
            <a:tailEnd type="none" w="sm" len="sm"/>
          </a:ln>
        </p:spPr>
        <p:txBody>
          <a:bodyPr wrap="none" anchor="ctr"/>
          <a:lstStyle/>
          <a:p>
            <a:endParaRPr lang="en-US"/>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Radar Signal Processing template">
  <a:themeElements>
    <a:clrScheme name="Radar Signal Processing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adar Signal Processing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Radar Signal Processing 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adar Signal Processing 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adar Signal Processing 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adar Signal Processing 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adar Signal Processing 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adar Signal Processing 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adar Signal Processing templat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adar Signal Processing 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adar Signal Processing 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adar Signal Processing 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adar Signal Processing 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adar Signal Processing 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Settings\mrichards\Templates\Radar Signal Processing template.pot</Template>
  <TotalTime>2309</TotalTime>
  <Pages>0</Pages>
  <Words>3146</Words>
  <Application>Microsoft Office PowerPoint</Application>
  <PresentationFormat>On-screen Show (4:3)</PresentationFormat>
  <Paragraphs>534</Paragraphs>
  <Slides>42</Slides>
  <Notes>42</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44" baseType="lpstr">
      <vt:lpstr>Radar Signal Processing template</vt:lpstr>
      <vt:lpstr>Equation</vt:lpstr>
      <vt:lpstr>Some MATLAB Tutorials</vt:lpstr>
      <vt:lpstr>LICENSE </vt:lpstr>
      <vt:lpstr>COPYRIGHT AND ATTRIBUTION</vt:lpstr>
      <vt:lpstr>DISCLAIMER</vt:lpstr>
      <vt:lpstr>Fundamentals of Radar Signal Processing (FRSP) Tutorial MATLAB Software - 1</vt:lpstr>
      <vt:lpstr>Fundamentals of Radar Signal Processing (FRSP) Tutorial MATLAB Software - 2</vt:lpstr>
      <vt:lpstr>Software Installation</vt:lpstr>
      <vt:lpstr>GUI-Based Demos</vt:lpstr>
      <vt:lpstr>RCS: GUI-Based RCS of Complex Targets</vt:lpstr>
      <vt:lpstr>LFM: GUI-Based LFM Waveform Characteristics</vt:lpstr>
      <vt:lpstr>BlindZone: GUI-Based Multi-PRF Blind Zone Calculator</vt:lpstr>
      <vt:lpstr>Non-GUI-Based Demos</vt:lpstr>
      <vt:lpstr>Detection Calculator Pd_calc</vt:lpstr>
      <vt:lpstr>Example Calling Program #1: Pd_as_a_function_of_N.m</vt:lpstr>
      <vt:lpstr>Example Calling Program #1: Swerling_compare.m</vt:lpstr>
      <vt:lpstr>Pulse Doppler Processing Demonstration</vt:lpstr>
      <vt:lpstr>Pulse Doppler Processing Procedure</vt:lpstr>
      <vt:lpstr>Pulse Doppler Processing Inputs</vt:lpstr>
      <vt:lpstr>Pulse Doppler Processing Outputs - 1</vt:lpstr>
      <vt:lpstr>Pulse Doppler Processing Outputs - 2</vt:lpstr>
      <vt:lpstr>Pulse Doppler Processing Outputs - 3</vt:lpstr>
      <vt:lpstr>Doppler Beam Sharpening Imaging - 1</vt:lpstr>
      <vt:lpstr>Doppler Beam Sharpening Imaging - 2</vt:lpstr>
      <vt:lpstr>DBS Demonstration: makeSARdata</vt:lpstr>
      <vt:lpstr>Sample makeSARdata Output</vt:lpstr>
      <vt:lpstr>DBS Demonstration: procSARdata_DBS</vt:lpstr>
      <vt:lpstr>Sample procSARdata_DBS Output, No Geometric Corrections</vt:lpstr>
      <vt:lpstr>Sample procSARdata_DBS Output with Geometric Corrections</vt:lpstr>
      <vt:lpstr>Sample procSARdata_DBS Images, with and without Azimuth Dechirp</vt:lpstr>
      <vt:lpstr>Adaptive Beamformer</vt:lpstr>
      <vt:lpstr>Adaptive Beamformer beamform</vt:lpstr>
      <vt:lpstr>Outputs from beamform, Both Jammers in the Sidelobes, No Weighting</vt:lpstr>
      <vt:lpstr>Outputs from beamform, One Jammer in the Mainlobe , No Weighting</vt:lpstr>
      <vt:lpstr>Student Projects</vt:lpstr>
      <vt:lpstr>Student Projects - 1</vt:lpstr>
      <vt:lpstr>Student Projects - 2</vt:lpstr>
      <vt:lpstr>Student Projects - 3</vt:lpstr>
      <vt:lpstr>MTI + Pulse Doppler Processing</vt:lpstr>
      <vt:lpstr>Create PD Data: makedata</vt:lpstr>
      <vt:lpstr>Final Output from makedata</vt:lpstr>
      <vt:lpstr>Process PD Data: procdata</vt:lpstr>
      <vt:lpstr>Missing Pieces?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Buzz + GTRI logo</dc:title>
  <dc:subject/>
  <dc:creator>Mark Richards</dc:creator>
  <cp:keywords/>
  <dc:description/>
  <cp:lastModifiedBy>Mark A. Richards</cp:lastModifiedBy>
  <cp:revision>211</cp:revision>
  <cp:lastPrinted>2005-06-06T19:47:36Z</cp:lastPrinted>
  <dcterms:created xsi:type="dcterms:W3CDTF">1995-11-21T16:17:24Z</dcterms:created>
  <dcterms:modified xsi:type="dcterms:W3CDTF">2011-04-08T20:30:05Z</dcterms:modified>
</cp:coreProperties>
</file>